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Dosis Light" panose="020B0604020202020204" charset="0"/>
      <p:regular r:id="rId35"/>
      <p:bold r:id="rId36"/>
    </p:embeddedFont>
    <p:embeddedFont>
      <p:font typeface="Dosis" panose="020B0604020202020204" charset="0"/>
      <p:regular r:id="rId37"/>
      <p:bold r:id="rId38"/>
    </p:embeddedFont>
    <p:embeddedFont>
      <p:font typeface="Pontano Sans" panose="020B0604020202020204" charset="0"/>
      <p:regular r:id="rId39"/>
    </p:embeddedFont>
    <p:embeddedFont>
      <p:font typeface="Roboto Slab"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DD02F0-1356-48A4-969F-6186FA3F7828}">
  <a:tblStyle styleId="{15DD02F0-1356-48A4-969F-6186FA3F782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9657A1-8FEB-4C61-ADAB-C5CE989E738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03b2185d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03b2185d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040f7857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040f785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5d330153b_3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5d330153b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a:t>
            </a:r>
            <a:endParaRPr/>
          </a:p>
          <a:p>
            <a:pPr marL="0" lvl="0" indent="0" algn="l" rtl="0">
              <a:spcBef>
                <a:spcPts val="0"/>
              </a:spcBef>
              <a:spcAft>
                <a:spcPts val="0"/>
              </a:spcAft>
              <a:buNone/>
            </a:pPr>
            <a:r>
              <a:rPr lang="en"/>
              <a:t>O-helse: health foods</a:t>
            </a:r>
            <a:endParaRPr/>
          </a:p>
          <a:p>
            <a:pPr marL="0" lvl="0" indent="0" algn="l" rtl="0">
              <a:spcBef>
                <a:spcPts val="0"/>
              </a:spcBef>
              <a:spcAft>
                <a:spcPts val="0"/>
              </a:spcAft>
              <a:buNone/>
            </a:pPr>
            <a:r>
              <a:rPr lang="en"/>
              <a:t>Il Buco: cafe</a:t>
            </a:r>
            <a:endParaRPr/>
          </a:p>
          <a:p>
            <a:pPr marL="0" lvl="0" indent="0" algn="l" rtl="0">
              <a:spcBef>
                <a:spcPts val="0"/>
              </a:spcBef>
              <a:spcAft>
                <a:spcPts val="0"/>
              </a:spcAft>
              <a:buNone/>
            </a:pPr>
            <a:r>
              <a:rPr lang="en"/>
              <a:t>Letz Sushi: sushi restaurant</a:t>
            </a:r>
            <a:endParaRPr/>
          </a:p>
          <a:p>
            <a:pPr marL="0" lvl="0" indent="0" algn="l" rtl="0">
              <a:spcBef>
                <a:spcPts val="0"/>
              </a:spcBef>
              <a:spcAft>
                <a:spcPts val="0"/>
              </a:spcAft>
              <a:buNone/>
            </a:pPr>
            <a:r>
              <a:rPr lang="en">
                <a:solidFill>
                  <a:schemeClr val="dk1"/>
                </a:solidFill>
              </a:rPr>
              <a:t>Broders: convenience store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03b2185d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03b2185d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Karlita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Suggest ways to reduce waste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Andrew mentioned, both types of interviews aim to answer 3 of the objective research questions: what motivations, challenges and information is necessary in order to implement circular economy practices?</a:t>
            </a:r>
            <a:endParaRPr/>
          </a:p>
          <a:p>
            <a:pPr marL="0" lvl="0" indent="0" algn="l" rtl="0">
              <a:spcBef>
                <a:spcPts val="0"/>
              </a:spcBef>
              <a:spcAft>
                <a:spcPts val="0"/>
              </a:spcAft>
              <a:buNone/>
            </a:pPr>
            <a:r>
              <a:rPr lang="en"/>
              <a:t>Interviews with the small businesses will give us insight as to how the actual businesses feel about implementing a circular economy</a:t>
            </a:r>
            <a:endParaRPr/>
          </a:p>
          <a:p>
            <a:pPr marL="0" lvl="0" indent="0" algn="l" rtl="0">
              <a:spcBef>
                <a:spcPts val="0"/>
              </a:spcBef>
              <a:spcAft>
                <a:spcPts val="0"/>
              </a:spcAft>
              <a:buNone/>
            </a:pPr>
            <a:r>
              <a:rPr lang="en"/>
              <a:t>From these interviews, we aim to identify common trends of differences across the companies which will allow our sponsor, Miljopunkt Amager to offer circular economy solutions to a wider range of companies</a:t>
            </a:r>
            <a:endParaRPr/>
          </a:p>
          <a:p>
            <a:pPr marL="0" lvl="0" indent="0" algn="l" rtl="0">
              <a:spcBef>
                <a:spcPts val="0"/>
              </a:spcBef>
              <a:spcAft>
                <a:spcPts val="0"/>
              </a:spcAft>
              <a:buNone/>
            </a:pPr>
            <a:r>
              <a:rPr lang="en"/>
              <a:t>We interviewed 1 individual from each company</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5d40011b6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5d40011b6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Karlita</a:t>
            </a:r>
            <a:endParaRPr/>
          </a:p>
          <a:p>
            <a:pPr marL="0" lvl="0" indent="0" algn="l" rtl="0">
              <a:spcBef>
                <a:spcPts val="0"/>
              </a:spcBef>
              <a:spcAft>
                <a:spcPts val="0"/>
              </a:spcAft>
              <a:buClr>
                <a:schemeClr val="dk1"/>
              </a:buClr>
              <a:buSzPts val="1100"/>
              <a:buFont typeface="Arial"/>
              <a:buNone/>
            </a:pPr>
            <a:r>
              <a:rPr lang="en"/>
              <a:t>As we conduct all these interviews, we are going to be getting a lot of data; both qualitative and quantitative. As we obtain this information, we need to have some way to equally evaluate each company. This is where our case study criteria will come in. After speaking with sustainability expert Professor Sarkis, we have identified following five criteria to base our case studies on:</a:t>
            </a:r>
            <a:endParaRPr/>
          </a:p>
          <a:p>
            <a:pPr marL="0" lvl="0" indent="0" algn="l" rtl="0">
              <a:spcBef>
                <a:spcPts val="0"/>
              </a:spcBef>
              <a:spcAft>
                <a:spcPts val="0"/>
              </a:spcAft>
              <a:buNone/>
            </a:pPr>
            <a:r>
              <a:rPr lang="en"/>
              <a:t>After speaking with Professor Sarkis, who has numerous publications regarding sustainability, we have identified the following criteria in order to conduct our case studies with. First we will look at cost savings. Cost savings include any reduction of cost as a result of implementing a circular economy. For example, reducing waste will reduce waste transportation costs. New revenue generation includes any new products that are created as a result of using a circular economy. Differentiation includes any green labels a company uses in order to identify their products. Resiliency is how well a company is able to maintain production of their product. For example, a company who receives resources from a supplier who has risky production practices, then the company will have a low rank for this criteria. Finally, legitimacy checks to see if the company’s values and goals are in line with the country’s goals as a whole.</a:t>
            </a:r>
            <a:endParaRPr/>
          </a:p>
          <a:p>
            <a:pPr marL="0" lvl="0" indent="0" algn="l" rtl="0">
              <a:spcBef>
                <a:spcPts val="0"/>
              </a:spcBef>
              <a:spcAft>
                <a:spcPts val="0"/>
              </a:spcAft>
              <a:buNone/>
            </a:pPr>
            <a:endParaRPr/>
          </a:p>
          <a:p>
            <a:pPr marL="0" lvl="0" indent="0" algn="l" rtl="0">
              <a:spcBef>
                <a:spcPts val="0"/>
              </a:spcBef>
              <a:spcAft>
                <a:spcPts val="0"/>
              </a:spcAft>
              <a:buNone/>
            </a:pPr>
            <a:r>
              <a:rPr lang="en"/>
              <a:t>During the interviews with these food businesses, we will also be asking them about how important these criteria are to their company. We will be asking each of them to rank the importance of the criteria from 0 to 100 with 0 being the least important and 100 being most important. For our third method of multi-criteria analysis, we will be using the criteria rankings provided by these businesses.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df47dfd9d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df47dfd9d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a:t>
            </a:r>
            <a:endParaRPr/>
          </a:p>
          <a:p>
            <a:pPr marL="0" lvl="0" indent="0" algn="l" rtl="0">
              <a:spcBef>
                <a:spcPts val="0"/>
              </a:spcBef>
              <a:spcAft>
                <a:spcPts val="0"/>
              </a:spcAft>
              <a:buNone/>
            </a:pPr>
            <a:r>
              <a:rPr lang="en"/>
              <a:t>Greatest potential for improvement vs. least effective</a:t>
            </a:r>
            <a:endParaRPr/>
          </a:p>
          <a:p>
            <a:pPr marL="0" lvl="0" indent="0" algn="l" rtl="0">
              <a:spcBef>
                <a:spcPts val="0"/>
              </a:spcBef>
              <a:spcAft>
                <a:spcPts val="0"/>
              </a:spcAft>
              <a:buNone/>
            </a:pPr>
            <a:r>
              <a:rPr lang="en"/>
              <a:t>Our final method is a multi-criteria analysis. To walk through this method, we first started with the product resource flows Karly just described. Second, in these flows, we identified the waste products in the flow and how they were being managed. These management methods were categorized based on what component of the circular economy they fit into. Based on these components, the third step was evaluating how effective each waste management method was, with smaller, more local loops of the circular economy being more effective. The least effective methods were targeted for new solutions.The fourth step was determining possible solutions, drawing from the considerations and past initiatives identified in the expert interviews that Andrew introduced earlier. Taking these strategies, the fifth and final step was to identify the best practices using the criteria rankings Karly just talked about. If a solution addressed a criteria, the criteria’s ranking was added to a sum representing the score for that solution. The highest scoring solution was selected as a best practice for that specific resource flow.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66cff4b78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66cff4b78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661ed696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661ed696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062f294d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062f294d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5d330153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5d330153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5d330153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5d330153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a:p>
            <a:pPr marL="0" lvl="0" indent="0" algn="l" rtl="0">
              <a:spcBef>
                <a:spcPts val="0"/>
              </a:spcBef>
              <a:spcAft>
                <a:spcPts val="0"/>
              </a:spcAft>
              <a:buNone/>
            </a:pPr>
            <a:r>
              <a:rPr lang="en"/>
              <a:t>Chart thing 3 and 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12fb982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12fb982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5e18639a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5e18639a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5e18639a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5e18639a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5e18639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5e18639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a:p>
            <a:pPr marL="0" lvl="0" indent="0" algn="l" rtl="0">
              <a:spcBef>
                <a:spcPts val="0"/>
              </a:spcBef>
              <a:spcAft>
                <a:spcPts val="0"/>
              </a:spcAft>
              <a:buNone/>
            </a:pPr>
            <a:endParaRPr/>
          </a:p>
          <a:p>
            <a:pPr marL="0" lvl="0" indent="0" algn="l" rtl="0">
              <a:spcBef>
                <a:spcPts val="0"/>
              </a:spcBef>
              <a:spcAft>
                <a:spcPts val="0"/>
              </a:spcAft>
              <a:buNone/>
            </a:pPr>
            <a:r>
              <a:rPr lang="en"/>
              <a:t>These were used to develop our solutions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5d330153b_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5d330153b_3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Karlita</a:t>
            </a:r>
            <a:endParaRPr/>
          </a:p>
          <a:p>
            <a:pPr marL="0" lvl="0" indent="0" algn="l" rtl="0">
              <a:spcBef>
                <a:spcPts val="0"/>
              </a:spcBef>
              <a:spcAft>
                <a:spcPts val="0"/>
              </a:spcAft>
              <a:buNone/>
            </a:pPr>
            <a:r>
              <a:rPr lang="en"/>
              <a:t>Cost-Savings. Would rather have sustainable practices than save money. </a:t>
            </a:r>
            <a:endParaRPr/>
          </a:p>
          <a:p>
            <a:pPr marL="0" lvl="0" indent="0" algn="l" rtl="0">
              <a:spcBef>
                <a:spcPts val="0"/>
              </a:spcBef>
              <a:spcAft>
                <a:spcPts val="0"/>
              </a:spcAft>
              <a:buNone/>
            </a:pPr>
            <a:r>
              <a:rPr lang="en"/>
              <a:t>Better explain where these rankings came from and what they mean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6d737a6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6d737a6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6d737a68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6d737a68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0f487620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0f48762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Jaque</a:t>
            </a:r>
            <a:endParaRPr/>
          </a:p>
          <a:p>
            <a:pPr marL="0" lvl="0" indent="0" algn="l" rtl="0">
              <a:spcBef>
                <a:spcPts val="0"/>
              </a:spcBef>
              <a:spcAft>
                <a:spcPts val="0"/>
              </a:spcAft>
              <a:buNone/>
            </a:pPr>
            <a:r>
              <a:rPr lang="en"/>
              <a:t>Given that these 3 waste products are recycled and therefore provide the greatest opportunity for improvement, they were focused on when we developed circular economy solutions.</a:t>
            </a:r>
            <a:endParaRPr/>
          </a:p>
          <a:p>
            <a:pPr marL="0" lvl="0" indent="0" algn="l" rtl="0">
              <a:spcBef>
                <a:spcPts val="0"/>
              </a:spcBef>
              <a:spcAft>
                <a:spcPts val="0"/>
              </a:spcAft>
              <a:buNone/>
            </a:pPr>
            <a:r>
              <a:rPr lang="en"/>
              <a:t>As shown by the resource flow, there are 4 waste products; wooden crates, plastic containers, cardboard boxes and food waste. If you look at each waste product and how it is managed in the flow, the wooden crates are reused, the plastic containers are reused/recycled, the cardboard boxes are recycled and the food waste is recycled. If you remember back to the 5 components of CE, reuse happens to be the most effective waste management method whereas recycling was second to last. Since plastic containers, cardboard boxes and food waste are all recycled, when we determined circular economy solutions for managing waste, we focused on the solutions that addressed these 3 waste products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5635926bd9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5635926bd9_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Jacque</a:t>
            </a:r>
            <a:endParaRPr/>
          </a:p>
          <a:p>
            <a:pPr marL="0" lvl="0" indent="0" algn="l" rtl="0">
              <a:spcBef>
                <a:spcPts val="0"/>
              </a:spcBef>
              <a:spcAft>
                <a:spcPts val="0"/>
              </a:spcAft>
              <a:buNone/>
            </a:pPr>
            <a:r>
              <a:rPr lang="en"/>
              <a:t>Make it clear that the best practices are unique to each product resource flow</a:t>
            </a:r>
            <a:endParaRPr/>
          </a:p>
          <a:p>
            <a:pPr marL="0" lvl="0" indent="0" algn="l" rtl="0">
              <a:spcBef>
                <a:spcPts val="0"/>
              </a:spcBef>
              <a:spcAft>
                <a:spcPts val="0"/>
              </a:spcAft>
              <a:buNone/>
            </a:pPr>
            <a:r>
              <a:rPr lang="en"/>
              <a:t>This is the table we made for identifying solutions for minimizing waste in the vegetable resource flow. The left column shows all of the solutions we have developed. The second column from the right is our supporting evidence from the expert interviews justifying why the solution will be useful. The next two columns show the benefits and challenges of implementing the solutions and then the last two columns show the criteria which the solution satisfies and the numerical score the solution received. Since the first solution received the highest score, we suggest that having Il Buco grow their own vegetables would be a best practice for reducing waste in their vegetable resource flow. This would result in little to no packaging for transportation, the food waste, as mentioned before, could be composted here and there could be potential long-term cost savings since Il Buco would no longer have to buy vegetables from a farmer and then have them shipped to the restaurant. However, a cost-benefit analysis would need to be concluded to determine monetary values for the cost savings. This solution received a score of 175 because it satisfied the social (75) and resiliency (100) criteria. The ‘resiliency’ criteria was satisfied because the green image of the restaurant would benefit when customers see that Il Buco uses food from their own garden and the ‘resiliency’ criteria would be satisfied because Il Buco would be there own supplier.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661d5344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661d5344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661d5344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661d5344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113d2ebb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113d2ebb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Drew</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113d2ebb1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113d2ebb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Karlita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03b2185d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03b2185d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Karlita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0629aff1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0629aff1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df47dfd9d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df47dfd9d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Jaque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03b2185d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03b2185d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d330153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d330153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Karlita</a:t>
            </a:r>
            <a:endParaRPr/>
          </a:p>
          <a:p>
            <a:pPr marL="457200" lvl="0" indent="-292100" algn="l" rtl="0">
              <a:spcBef>
                <a:spcPts val="600"/>
              </a:spcBef>
              <a:spcAft>
                <a:spcPts val="0"/>
              </a:spcAft>
              <a:buClr>
                <a:srgbClr val="51B148"/>
              </a:buClr>
              <a:buSzPts val="1000"/>
              <a:buFont typeface="Pontano Sans"/>
              <a:buAutoNum type="arabicPeriod"/>
            </a:pPr>
            <a:r>
              <a:rPr lang="en" sz="1000">
                <a:solidFill>
                  <a:schemeClr val="dk1"/>
                </a:solidFill>
                <a:latin typeface="Pontano Sans"/>
                <a:ea typeface="Pontano Sans"/>
                <a:cs typeface="Pontano Sans"/>
                <a:sym typeface="Pontano Sans"/>
              </a:rPr>
              <a:t>Provide an understanding of sustainability in food businesses on the island of Amager</a:t>
            </a:r>
            <a:endParaRPr sz="1000">
              <a:solidFill>
                <a:schemeClr val="dk1"/>
              </a:solidFill>
              <a:latin typeface="Pontano Sans"/>
              <a:ea typeface="Pontano Sans"/>
              <a:cs typeface="Pontano Sans"/>
              <a:sym typeface="Pontano Sans"/>
            </a:endParaRPr>
          </a:p>
          <a:p>
            <a:pPr marL="457200" lvl="0" indent="-292100" algn="l" rtl="0">
              <a:spcBef>
                <a:spcPts val="0"/>
              </a:spcBef>
              <a:spcAft>
                <a:spcPts val="0"/>
              </a:spcAft>
              <a:buClr>
                <a:srgbClr val="51B148"/>
              </a:buClr>
              <a:buSzPts val="1000"/>
              <a:buFont typeface="Pontano Sans"/>
              <a:buAutoNum type="arabicPeriod"/>
            </a:pPr>
            <a:r>
              <a:rPr lang="en" sz="1000">
                <a:solidFill>
                  <a:schemeClr val="dk1"/>
                </a:solidFill>
                <a:latin typeface="Pontano Sans"/>
                <a:ea typeface="Pontano Sans"/>
                <a:cs typeface="Pontano Sans"/>
                <a:sym typeface="Pontano Sans"/>
              </a:rPr>
              <a:t>Assist sponsor with achieving one of their yearly initiatives to implement a ce economy </a:t>
            </a:r>
            <a:endParaRPr sz="1000">
              <a:solidFill>
                <a:schemeClr val="dk1"/>
              </a:solidFill>
              <a:latin typeface="Pontano Sans"/>
              <a:ea typeface="Pontano Sans"/>
              <a:cs typeface="Pontano Sans"/>
              <a:sym typeface="Pontano Sans"/>
            </a:endParaRPr>
          </a:p>
          <a:p>
            <a:pPr marL="457200" lvl="0" indent="-292100" algn="l" rtl="0">
              <a:spcBef>
                <a:spcPts val="0"/>
              </a:spcBef>
              <a:spcAft>
                <a:spcPts val="0"/>
              </a:spcAft>
              <a:buClr>
                <a:srgbClr val="51B148"/>
              </a:buClr>
              <a:buSzPts val="1000"/>
              <a:buFont typeface="Pontano Sans"/>
              <a:buAutoNum type="arabicPeriod"/>
            </a:pPr>
            <a:r>
              <a:rPr lang="en" sz="1000">
                <a:solidFill>
                  <a:schemeClr val="dk1"/>
                </a:solidFill>
                <a:latin typeface="Pontano Sans"/>
                <a:ea typeface="Pontano Sans"/>
                <a:cs typeface="Pontano Sans"/>
                <a:sym typeface="Pontano Sans"/>
              </a:rPr>
              <a:t>Help local citizens participate in a circular economy</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040f7857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040f7857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fcaea06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fcaea06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Jaque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order to identify best practices for minimzing waste, we will be conduscting case studies. Since there are different interpretations of what a case study is, we will define a case study for our project as an in-depth analysis of a specific component of a business. More specifically, we will be analyzing the resource flows of 2-3 products within a business. The benefit of doing this,is it allows us to identify waste products at the source and then apply the theoretical concepts of a circular economy to each resource flow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635926bd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635926bd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Karlita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Professor Joseph Sarkis from WPI. Talk about his many publications in circular economy, sustainability expert </a:t>
            </a:r>
            <a:endParaRPr>
              <a:solidFill>
                <a:schemeClr val="dk1"/>
              </a:solidFill>
            </a:endParaRPr>
          </a:p>
          <a:p>
            <a:pPr marL="0" lvl="0" indent="0" algn="l" rtl="0">
              <a:spcBef>
                <a:spcPts val="0"/>
              </a:spcBef>
              <a:spcAft>
                <a:spcPts val="0"/>
              </a:spcAft>
              <a:buNone/>
            </a:pPr>
            <a:r>
              <a:rPr lang="en"/>
              <a:t>Cost-savings: saving money by having sustainable practices</a:t>
            </a:r>
            <a:endParaRPr/>
          </a:p>
          <a:p>
            <a:pPr marL="0" lvl="0" indent="0" algn="l" rtl="0">
              <a:spcBef>
                <a:spcPts val="0"/>
              </a:spcBef>
              <a:spcAft>
                <a:spcPts val="0"/>
              </a:spcAft>
              <a:buNone/>
            </a:pPr>
            <a:r>
              <a:rPr lang="en"/>
              <a:t>New Revenue Generation: making a new product from what would normally be waste and disposed of and gaining a new source of income through this</a:t>
            </a:r>
            <a:endParaRPr/>
          </a:p>
          <a:p>
            <a:pPr marL="0" lvl="0" indent="0" algn="l" rtl="0">
              <a:spcBef>
                <a:spcPts val="0"/>
              </a:spcBef>
              <a:spcAft>
                <a:spcPts val="0"/>
              </a:spcAft>
              <a:buNone/>
            </a:pPr>
            <a:r>
              <a:rPr lang="en"/>
              <a:t>Social: having a green image and attracting more customers for having sustainable practices</a:t>
            </a:r>
            <a:endParaRPr/>
          </a:p>
          <a:p>
            <a:pPr marL="0" lvl="0" indent="0" algn="l" rtl="0">
              <a:spcBef>
                <a:spcPts val="0"/>
              </a:spcBef>
              <a:spcAft>
                <a:spcPts val="0"/>
              </a:spcAft>
              <a:buNone/>
            </a:pPr>
            <a:r>
              <a:rPr lang="en"/>
              <a:t>Resiliency: having a local and reliable supplier and being able to control whether or not they use sustainable practices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086050" y="1991850"/>
            <a:ext cx="4971900" cy="1159800"/>
          </a:xfrm>
          <a:prstGeom prst="rect">
            <a:avLst/>
          </a:prstGeom>
        </p:spPr>
        <p:txBody>
          <a:bodyPr spcFirstLastPara="1" wrap="square" lIns="91425" tIns="91425" rIns="91425" bIns="91425" anchor="ctr" anchorCtr="0"/>
          <a:lstStyle>
            <a:lvl1pPr lvl="0" algn="ctr">
              <a:spcBef>
                <a:spcPts val="0"/>
              </a:spcBef>
              <a:spcAft>
                <a:spcPts val="0"/>
              </a:spcAft>
              <a:buClr>
                <a:srgbClr val="6AA84F"/>
              </a:buClr>
              <a:buSzPts val="4800"/>
              <a:buFont typeface="Pontano Sans"/>
              <a:buNone/>
              <a:defRPr sz="4800">
                <a:solidFill>
                  <a:srgbClr val="6AA84F"/>
                </a:solidFill>
                <a:latin typeface="Pontano Sans"/>
                <a:ea typeface="Pontano Sans"/>
                <a:cs typeface="Pontano Sans"/>
                <a:sym typeface="Pontano Sans"/>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a:off x="-118800" y="4819775"/>
            <a:ext cx="9328800" cy="487800"/>
          </a:xfrm>
          <a:prstGeom prst="rect">
            <a:avLst/>
          </a:prstGeom>
          <a:solidFill>
            <a:srgbClr val="38761D"/>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8700" y="4749975"/>
            <a:ext cx="9328800" cy="69900"/>
          </a:xfrm>
          <a:prstGeom prst="rect">
            <a:avLst/>
          </a:pr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82" name="Google Shape;82;p11"/>
          <p:cNvSpPr/>
          <p:nvPr/>
        </p:nvSpPr>
        <p:spPr>
          <a:xfrm>
            <a:off x="-118800" y="4819775"/>
            <a:ext cx="9328800" cy="487800"/>
          </a:xfrm>
          <a:prstGeom prst="rect">
            <a:avLst/>
          </a:prstGeom>
          <a:solidFill>
            <a:srgbClr val="38761D"/>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118700" y="4749975"/>
            <a:ext cx="9328800" cy="69900"/>
          </a:xfrm>
          <a:prstGeom prst="rect">
            <a:avLst/>
          </a:pr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txBox="1">
            <a:spLocks noGrp="1"/>
          </p:cNvSpPr>
          <p:nvPr>
            <p:ph type="title"/>
          </p:nvPr>
        </p:nvSpPr>
        <p:spPr>
          <a:xfrm>
            <a:off x="1238400" y="62625"/>
            <a:ext cx="6667200" cy="1129500"/>
          </a:xfrm>
          <a:prstGeom prst="rect">
            <a:avLst/>
          </a:prstGeom>
        </p:spPr>
        <p:txBody>
          <a:bodyPr spcFirstLastPara="1" wrap="square" lIns="91425" tIns="91425" rIns="91425" bIns="91425" anchor="t" anchorCtr="0"/>
          <a:lstStyle>
            <a:lvl1pPr lvl="0" algn="ctr" rtl="0">
              <a:spcBef>
                <a:spcPts val="0"/>
              </a:spcBef>
              <a:spcAft>
                <a:spcPts val="0"/>
              </a:spcAft>
              <a:buNone/>
              <a:defRPr>
                <a:solidFill>
                  <a:srgbClr val="6AA84F"/>
                </a:solidFill>
                <a:latin typeface="Pontano Sans"/>
                <a:ea typeface="Pontano Sans"/>
                <a:cs typeface="Pontano Sans"/>
                <a:sym typeface="Pontano Sans"/>
              </a:defRPr>
            </a:lvl1pPr>
            <a:lvl2pPr lvl="1" rtl="0">
              <a:spcBef>
                <a:spcPts val="0"/>
              </a:spcBef>
              <a:spcAft>
                <a:spcPts val="0"/>
              </a:spcAft>
              <a:buNone/>
              <a:defRPr>
                <a:latin typeface="Pontano Sans"/>
                <a:ea typeface="Pontano Sans"/>
                <a:cs typeface="Pontano Sans"/>
                <a:sym typeface="Pontano Sans"/>
              </a:defRPr>
            </a:lvl2pPr>
            <a:lvl3pPr lvl="2" rtl="0">
              <a:spcBef>
                <a:spcPts val="0"/>
              </a:spcBef>
              <a:spcAft>
                <a:spcPts val="0"/>
              </a:spcAft>
              <a:buNone/>
              <a:defRPr>
                <a:latin typeface="Pontano Sans"/>
                <a:ea typeface="Pontano Sans"/>
                <a:cs typeface="Pontano Sans"/>
                <a:sym typeface="Pontano Sans"/>
              </a:defRPr>
            </a:lvl3pPr>
            <a:lvl4pPr lvl="3" rtl="0">
              <a:spcBef>
                <a:spcPts val="0"/>
              </a:spcBef>
              <a:spcAft>
                <a:spcPts val="0"/>
              </a:spcAft>
              <a:buNone/>
              <a:defRPr>
                <a:latin typeface="Pontano Sans"/>
                <a:ea typeface="Pontano Sans"/>
                <a:cs typeface="Pontano Sans"/>
                <a:sym typeface="Pontano Sans"/>
              </a:defRPr>
            </a:lvl4pPr>
            <a:lvl5pPr lvl="4" rtl="0">
              <a:spcBef>
                <a:spcPts val="0"/>
              </a:spcBef>
              <a:spcAft>
                <a:spcPts val="0"/>
              </a:spcAft>
              <a:buNone/>
              <a:defRPr>
                <a:latin typeface="Pontano Sans"/>
                <a:ea typeface="Pontano Sans"/>
                <a:cs typeface="Pontano Sans"/>
                <a:sym typeface="Pontano Sans"/>
              </a:defRPr>
            </a:lvl5pPr>
            <a:lvl6pPr lvl="5" rtl="0">
              <a:spcBef>
                <a:spcPts val="0"/>
              </a:spcBef>
              <a:spcAft>
                <a:spcPts val="0"/>
              </a:spcAft>
              <a:buNone/>
              <a:defRPr>
                <a:latin typeface="Pontano Sans"/>
                <a:ea typeface="Pontano Sans"/>
                <a:cs typeface="Pontano Sans"/>
                <a:sym typeface="Pontano Sans"/>
              </a:defRPr>
            </a:lvl6pPr>
            <a:lvl7pPr lvl="6" rtl="0">
              <a:spcBef>
                <a:spcPts val="0"/>
              </a:spcBef>
              <a:spcAft>
                <a:spcPts val="0"/>
              </a:spcAft>
              <a:buNone/>
              <a:defRPr>
                <a:latin typeface="Pontano Sans"/>
                <a:ea typeface="Pontano Sans"/>
                <a:cs typeface="Pontano Sans"/>
                <a:sym typeface="Pontano Sans"/>
              </a:defRPr>
            </a:lvl7pPr>
            <a:lvl8pPr lvl="7" rtl="0">
              <a:spcBef>
                <a:spcPts val="0"/>
              </a:spcBef>
              <a:spcAft>
                <a:spcPts val="0"/>
              </a:spcAft>
              <a:buNone/>
              <a:defRPr>
                <a:latin typeface="Pontano Sans"/>
                <a:ea typeface="Pontano Sans"/>
                <a:cs typeface="Pontano Sans"/>
                <a:sym typeface="Pontano Sans"/>
              </a:defRPr>
            </a:lvl8pPr>
            <a:lvl9pPr lvl="8" rtl="0">
              <a:spcBef>
                <a:spcPts val="0"/>
              </a:spcBef>
              <a:spcAft>
                <a:spcPts val="0"/>
              </a:spcAft>
              <a:buNone/>
              <a:defRPr>
                <a:latin typeface="Pontano Sans"/>
                <a:ea typeface="Pontano Sans"/>
                <a:cs typeface="Pontano Sans"/>
                <a:sym typeface="Pontano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FFFFFF"/>
        </a:solidFill>
        <a:effectLst/>
      </p:bgPr>
    </p:bg>
    <p:spTree>
      <p:nvGrpSpPr>
        <p:cNvPr id="1" name="Shape 85"/>
        <p:cNvGrpSpPr/>
        <p:nvPr/>
      </p:nvGrpSpPr>
      <p:grpSpPr>
        <a:xfrm>
          <a:off x="0" y="0"/>
          <a:ext cx="0" cy="0"/>
          <a:chOff x="0" y="0"/>
          <a:chExt cx="0" cy="0"/>
        </a:xfrm>
      </p:grpSpPr>
      <p:sp>
        <p:nvSpPr>
          <p:cNvPr id="86" name="Google Shape;86;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pic>
        <p:nvPicPr>
          <p:cNvPr id="87" name="Google Shape;87;p12"/>
          <p:cNvPicPr preferRelativeResize="0"/>
          <p:nvPr/>
        </p:nvPicPr>
        <p:blipFill>
          <a:blip r:embed="rId2">
            <a:alphaModFix/>
          </a:blip>
          <a:stretch>
            <a:fillRect/>
          </a:stretch>
        </p:blipFill>
        <p:spPr>
          <a:xfrm>
            <a:off x="217984" y="185300"/>
            <a:ext cx="1704975" cy="1628775"/>
          </a:xfrm>
          <a:prstGeom prst="rect">
            <a:avLst/>
          </a:prstGeom>
          <a:noFill/>
          <a:ln>
            <a:noFill/>
          </a:ln>
        </p:spPr>
      </p:pic>
      <p:sp>
        <p:nvSpPr>
          <p:cNvPr id="88" name="Google Shape;88;p12"/>
          <p:cNvSpPr/>
          <p:nvPr/>
        </p:nvSpPr>
        <p:spPr>
          <a:xfrm>
            <a:off x="-118800" y="4819775"/>
            <a:ext cx="9328800" cy="487800"/>
          </a:xfrm>
          <a:prstGeom prst="rect">
            <a:avLst/>
          </a:prstGeom>
          <a:solidFill>
            <a:srgbClr val="38761D"/>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p:nvPr/>
        </p:nvSpPr>
        <p:spPr>
          <a:xfrm>
            <a:off x="-118700" y="4749975"/>
            <a:ext cx="9328800" cy="69900"/>
          </a:xfrm>
          <a:prstGeom prst="rect">
            <a:avLst/>
          </a:pr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lstStyle>
            <a:lvl1pPr lvl="0">
              <a:spcBef>
                <a:spcPts val="0"/>
              </a:spcBef>
              <a:spcAft>
                <a:spcPts val="0"/>
              </a:spcAft>
              <a:buNone/>
              <a:defRPr>
                <a:solidFill>
                  <a:srgbClr val="6AA84F"/>
                </a:solidFill>
                <a:latin typeface="Pontano Sans"/>
                <a:ea typeface="Pontano Sans"/>
                <a:cs typeface="Pontano Sans"/>
                <a:sym typeface="Pontano Sans"/>
              </a:defRPr>
            </a:lvl1pPr>
            <a:lvl2pPr lvl="1">
              <a:spcBef>
                <a:spcPts val="0"/>
              </a:spcBef>
              <a:spcAft>
                <a:spcPts val="0"/>
              </a:spcAft>
              <a:buNone/>
              <a:defRPr>
                <a:latin typeface="Pontano Sans"/>
                <a:ea typeface="Pontano Sans"/>
                <a:cs typeface="Pontano Sans"/>
                <a:sym typeface="Pontano Sans"/>
              </a:defRPr>
            </a:lvl2pPr>
            <a:lvl3pPr lvl="2">
              <a:spcBef>
                <a:spcPts val="0"/>
              </a:spcBef>
              <a:spcAft>
                <a:spcPts val="0"/>
              </a:spcAft>
              <a:buNone/>
              <a:defRPr>
                <a:latin typeface="Pontano Sans"/>
                <a:ea typeface="Pontano Sans"/>
                <a:cs typeface="Pontano Sans"/>
                <a:sym typeface="Pontano Sans"/>
              </a:defRPr>
            </a:lvl3pPr>
            <a:lvl4pPr lvl="3">
              <a:spcBef>
                <a:spcPts val="0"/>
              </a:spcBef>
              <a:spcAft>
                <a:spcPts val="0"/>
              </a:spcAft>
              <a:buNone/>
              <a:defRPr>
                <a:latin typeface="Pontano Sans"/>
                <a:ea typeface="Pontano Sans"/>
                <a:cs typeface="Pontano Sans"/>
                <a:sym typeface="Pontano Sans"/>
              </a:defRPr>
            </a:lvl4pPr>
            <a:lvl5pPr lvl="4">
              <a:spcBef>
                <a:spcPts val="0"/>
              </a:spcBef>
              <a:spcAft>
                <a:spcPts val="0"/>
              </a:spcAft>
              <a:buNone/>
              <a:defRPr>
                <a:latin typeface="Pontano Sans"/>
                <a:ea typeface="Pontano Sans"/>
                <a:cs typeface="Pontano Sans"/>
                <a:sym typeface="Pontano Sans"/>
              </a:defRPr>
            </a:lvl5pPr>
            <a:lvl6pPr lvl="5">
              <a:spcBef>
                <a:spcPts val="0"/>
              </a:spcBef>
              <a:spcAft>
                <a:spcPts val="0"/>
              </a:spcAft>
              <a:buNone/>
              <a:defRPr>
                <a:latin typeface="Pontano Sans"/>
                <a:ea typeface="Pontano Sans"/>
                <a:cs typeface="Pontano Sans"/>
                <a:sym typeface="Pontano Sans"/>
              </a:defRPr>
            </a:lvl6pPr>
            <a:lvl7pPr lvl="6">
              <a:spcBef>
                <a:spcPts val="0"/>
              </a:spcBef>
              <a:spcAft>
                <a:spcPts val="0"/>
              </a:spcAft>
              <a:buNone/>
              <a:defRPr>
                <a:latin typeface="Pontano Sans"/>
                <a:ea typeface="Pontano Sans"/>
                <a:cs typeface="Pontano Sans"/>
                <a:sym typeface="Pontano Sans"/>
              </a:defRPr>
            </a:lvl7pPr>
            <a:lvl8pPr lvl="7">
              <a:spcBef>
                <a:spcPts val="0"/>
              </a:spcBef>
              <a:spcAft>
                <a:spcPts val="0"/>
              </a:spcAft>
              <a:buNone/>
              <a:defRPr>
                <a:latin typeface="Pontano Sans"/>
                <a:ea typeface="Pontano Sans"/>
                <a:cs typeface="Pontano Sans"/>
                <a:sym typeface="Pontano Sans"/>
              </a:defRPr>
            </a:lvl8pPr>
            <a:lvl9pPr lvl="8">
              <a:spcBef>
                <a:spcPts val="0"/>
              </a:spcBef>
              <a:spcAft>
                <a:spcPts val="0"/>
              </a:spcAft>
              <a:buNone/>
              <a:defRPr>
                <a:latin typeface="Pontano Sans"/>
                <a:ea typeface="Pontano Sans"/>
                <a:cs typeface="Pontano Sans"/>
                <a:sym typeface="Pontano Sans"/>
              </a:defRPr>
            </a:lvl9pPr>
          </a:lstStyle>
          <a:p>
            <a:endParaRPr/>
          </a:p>
        </p:txBody>
      </p:sp>
      <p:sp>
        <p:nvSpPr>
          <p:cNvPr id="91" name="Google Shape;91;p12"/>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lstStyle>
            <a:lvl1pPr marL="457200" lvl="0" indent="-381000">
              <a:spcBef>
                <a:spcPts val="600"/>
              </a:spcBef>
              <a:spcAft>
                <a:spcPts val="0"/>
              </a:spcAft>
              <a:buClr>
                <a:srgbClr val="51B148"/>
              </a:buClr>
              <a:buSzPts val="2400"/>
              <a:buChar char="⊷"/>
              <a:defRPr>
                <a:solidFill>
                  <a:schemeClr val="dk1"/>
                </a:solidFill>
              </a:defRPr>
            </a:lvl1pPr>
            <a:lvl2pPr marL="914400" lvl="1" indent="-381000">
              <a:spcBef>
                <a:spcPts val="0"/>
              </a:spcBef>
              <a:spcAft>
                <a:spcPts val="0"/>
              </a:spcAft>
              <a:buClr>
                <a:srgbClr val="51B148"/>
              </a:buClr>
              <a:buSzPts val="2400"/>
              <a:buChar char="⊶"/>
              <a:defRPr>
                <a:solidFill>
                  <a:schemeClr val="dk1"/>
                </a:solidFill>
              </a:defRPr>
            </a:lvl2pPr>
            <a:lvl3pPr marL="1371600" lvl="2" indent="-381000">
              <a:spcBef>
                <a:spcPts val="0"/>
              </a:spcBef>
              <a:spcAft>
                <a:spcPts val="0"/>
              </a:spcAft>
              <a:buClr>
                <a:srgbClr val="51B148"/>
              </a:buClr>
              <a:buSzPts val="2400"/>
              <a:buChar char="⊸"/>
              <a:defRPr>
                <a:solidFill>
                  <a:schemeClr val="dk1"/>
                </a:solidFill>
              </a:defRPr>
            </a:lvl3pPr>
            <a:lvl4pPr marL="1828800" lvl="3" indent="-381000">
              <a:spcBef>
                <a:spcPts val="0"/>
              </a:spcBef>
              <a:spcAft>
                <a:spcPts val="0"/>
              </a:spcAft>
              <a:buClr>
                <a:srgbClr val="51B148"/>
              </a:buClr>
              <a:buSzPts val="2400"/>
              <a:buChar char="●"/>
              <a:defRPr>
                <a:solidFill>
                  <a:schemeClr val="dk1"/>
                </a:solidFill>
              </a:defRPr>
            </a:lvl4pPr>
            <a:lvl5pPr marL="2286000" lvl="4" indent="-381000">
              <a:spcBef>
                <a:spcPts val="0"/>
              </a:spcBef>
              <a:spcAft>
                <a:spcPts val="0"/>
              </a:spcAft>
              <a:buClr>
                <a:srgbClr val="51B148"/>
              </a:buClr>
              <a:buSzPts val="2400"/>
              <a:buChar char="○"/>
              <a:defRPr>
                <a:solidFill>
                  <a:schemeClr val="dk1"/>
                </a:solidFill>
              </a:defRPr>
            </a:lvl5pPr>
            <a:lvl6pPr marL="2743200" lvl="5" indent="-381000">
              <a:spcBef>
                <a:spcPts val="0"/>
              </a:spcBef>
              <a:spcAft>
                <a:spcPts val="0"/>
              </a:spcAft>
              <a:buClr>
                <a:srgbClr val="51B148"/>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92"/>
        <p:cNvGrpSpPr/>
        <p:nvPr/>
      </p:nvGrpSpPr>
      <p:grpSpPr>
        <a:xfrm>
          <a:off x="0" y="0"/>
          <a:ext cx="0" cy="0"/>
          <a:chOff x="0" y="0"/>
          <a:chExt cx="0" cy="0"/>
        </a:xfrm>
      </p:grpSpPr>
      <p:sp>
        <p:nvSpPr>
          <p:cNvPr id="93" name="Google Shape;93;p1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13"/>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98"/>
        <p:cNvGrpSpPr/>
        <p:nvPr/>
      </p:nvGrpSpPr>
      <p:grpSpPr>
        <a:xfrm>
          <a:off x="0" y="0"/>
          <a:ext cx="0" cy="0"/>
          <a:chOff x="0" y="0"/>
          <a:chExt cx="0" cy="0"/>
        </a:xfrm>
      </p:grpSpPr>
      <p:sp>
        <p:nvSpPr>
          <p:cNvPr id="99" name="Google Shape;99;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00" name="Google Shape;100;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01" name="Google Shape;101;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02" name="Google Shape;102;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03" name="Google Shape;103;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04" name="Google Shape;10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cxnSp>
        <p:nvCxnSpPr>
          <p:cNvPr id="106" name="Google Shape;106;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07" name="Google Shape;107;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08" name="Google Shape;10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24" name="Google Shape;24;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a:buNone/>
              <a:defRPr>
                <a:solidFill>
                  <a:srgbClr val="484F56"/>
                </a:solidFill>
                <a:latin typeface="Pontano Sans"/>
                <a:ea typeface="Pontano Sans"/>
                <a:cs typeface="Pontano Sans"/>
                <a:sym typeface="Pontano Sans"/>
              </a:defRPr>
            </a:lvl1pPr>
            <a:lvl2pPr lvl="1" algn="r">
              <a:buNone/>
              <a:defRPr>
                <a:solidFill>
                  <a:srgbClr val="484F56"/>
                </a:solidFill>
                <a:latin typeface="Pontano Sans"/>
                <a:ea typeface="Pontano Sans"/>
                <a:cs typeface="Pontano Sans"/>
                <a:sym typeface="Pontano Sans"/>
              </a:defRPr>
            </a:lvl2pPr>
            <a:lvl3pPr lvl="2" algn="r">
              <a:buNone/>
              <a:defRPr>
                <a:solidFill>
                  <a:srgbClr val="484F56"/>
                </a:solidFill>
                <a:latin typeface="Pontano Sans"/>
                <a:ea typeface="Pontano Sans"/>
                <a:cs typeface="Pontano Sans"/>
                <a:sym typeface="Pontano Sans"/>
              </a:defRPr>
            </a:lvl3pPr>
            <a:lvl4pPr lvl="3" algn="r">
              <a:buNone/>
              <a:defRPr>
                <a:solidFill>
                  <a:srgbClr val="484F56"/>
                </a:solidFill>
                <a:latin typeface="Pontano Sans"/>
                <a:ea typeface="Pontano Sans"/>
                <a:cs typeface="Pontano Sans"/>
                <a:sym typeface="Pontano Sans"/>
              </a:defRPr>
            </a:lvl4pPr>
            <a:lvl5pPr lvl="4" algn="r">
              <a:buNone/>
              <a:defRPr>
                <a:solidFill>
                  <a:srgbClr val="484F56"/>
                </a:solidFill>
                <a:latin typeface="Pontano Sans"/>
                <a:ea typeface="Pontano Sans"/>
                <a:cs typeface="Pontano Sans"/>
                <a:sym typeface="Pontano Sans"/>
              </a:defRPr>
            </a:lvl5pPr>
            <a:lvl6pPr lvl="5" algn="r">
              <a:buNone/>
              <a:defRPr>
                <a:solidFill>
                  <a:srgbClr val="484F56"/>
                </a:solidFill>
                <a:latin typeface="Pontano Sans"/>
                <a:ea typeface="Pontano Sans"/>
                <a:cs typeface="Pontano Sans"/>
                <a:sym typeface="Pontano Sans"/>
              </a:defRPr>
            </a:lvl6pPr>
            <a:lvl7pPr lvl="6" algn="r">
              <a:buNone/>
              <a:defRPr>
                <a:solidFill>
                  <a:srgbClr val="484F56"/>
                </a:solidFill>
                <a:latin typeface="Pontano Sans"/>
                <a:ea typeface="Pontano Sans"/>
                <a:cs typeface="Pontano Sans"/>
                <a:sym typeface="Pontano Sans"/>
              </a:defRPr>
            </a:lvl7pPr>
            <a:lvl8pPr lvl="7" algn="r">
              <a:buNone/>
              <a:defRPr>
                <a:solidFill>
                  <a:srgbClr val="484F56"/>
                </a:solidFill>
                <a:latin typeface="Pontano Sans"/>
                <a:ea typeface="Pontano Sans"/>
                <a:cs typeface="Pontano Sans"/>
                <a:sym typeface="Pontano Sans"/>
              </a:defRPr>
            </a:lvl8pPr>
            <a:lvl9pPr lvl="8" algn="r">
              <a:buNone/>
              <a:defRPr>
                <a:solidFill>
                  <a:srgbClr val="484F56"/>
                </a:solidFill>
                <a:latin typeface="Pontano Sans"/>
                <a:ea typeface="Pontano Sans"/>
                <a:cs typeface="Pontano Sans"/>
                <a:sym typeface="Pontan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a:spLocks noGrp="1"/>
          </p:cNvSpPr>
          <p:nvPr>
            <p:ph type="title"/>
          </p:nvPr>
        </p:nvSpPr>
        <p:spPr>
          <a:xfrm>
            <a:off x="40152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8" name="Google Shape;38;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40" name="Google Shape;40;p5"/>
          <p:cNvPicPr preferRelativeResize="0"/>
          <p:nvPr/>
        </p:nvPicPr>
        <p:blipFill>
          <a:blip r:embed="rId2">
            <a:alphaModFix/>
          </a:blip>
          <a:stretch>
            <a:fillRect/>
          </a:stretch>
        </p:blipFill>
        <p:spPr>
          <a:xfrm>
            <a:off x="228602" y="1892803"/>
            <a:ext cx="1421425" cy="1357900"/>
          </a:xfrm>
          <a:prstGeom prst="rect">
            <a:avLst/>
          </a:prstGeom>
          <a:noFill/>
          <a:ln w="9525" cap="flat" cmpd="sng">
            <a:solidFill>
              <a:srgbClr val="FFFFFF"/>
            </a:solidFill>
            <a:prstDash val="solid"/>
            <a:round/>
            <a:headEnd type="none" w="sm" len="sm"/>
            <a:tailEnd type="none" w="sm" len="sm"/>
          </a:ln>
        </p:spPr>
      </p:pic>
      <p:sp>
        <p:nvSpPr>
          <p:cNvPr id="41" name="Google Shape;41;p5"/>
          <p:cNvSpPr/>
          <p:nvPr/>
        </p:nvSpPr>
        <p:spPr>
          <a:xfrm>
            <a:off x="-118800" y="4819775"/>
            <a:ext cx="9328800" cy="487800"/>
          </a:xfrm>
          <a:prstGeom prst="rect">
            <a:avLst/>
          </a:prstGeom>
          <a:solidFill>
            <a:srgbClr val="38761D"/>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118700" y="4749975"/>
            <a:ext cx="9328800" cy="69900"/>
          </a:xfrm>
          <a:prstGeom prst="rect">
            <a:avLst/>
          </a:pr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3"/>
        <p:cNvGrpSpPr/>
        <p:nvPr/>
      </p:nvGrpSpPr>
      <p:grpSpPr>
        <a:xfrm>
          <a:off x="0" y="0"/>
          <a:ext cx="0" cy="0"/>
          <a:chOff x="0" y="0"/>
          <a:chExt cx="0" cy="0"/>
        </a:xfrm>
      </p:grpSpPr>
      <p:sp>
        <p:nvSpPr>
          <p:cNvPr id="44" name="Google Shape;44;p6"/>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 name="Google Shape;48;p6"/>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0"/>
        <p:cNvGrpSpPr/>
        <p:nvPr/>
      </p:nvGrpSpPr>
      <p:grpSpPr>
        <a:xfrm>
          <a:off x="0" y="0"/>
          <a:ext cx="0" cy="0"/>
          <a:chOff x="0" y="0"/>
          <a:chExt cx="0" cy="0"/>
        </a:xfrm>
      </p:grpSpPr>
      <p:sp>
        <p:nvSpPr>
          <p:cNvPr id="51" name="Google Shape;51;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5" name="Google Shape;55;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6" name="Google Shape;56;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7" name="Google Shape;57;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8"/>
        <p:cNvGrpSpPr/>
        <p:nvPr/>
      </p:nvGrpSpPr>
      <p:grpSpPr>
        <a:xfrm>
          <a:off x="0" y="0"/>
          <a:ext cx="0" cy="0"/>
          <a:chOff x="0" y="0"/>
          <a:chExt cx="0" cy="0"/>
        </a:xfrm>
      </p:grpSpPr>
      <p:sp>
        <p:nvSpPr>
          <p:cNvPr id="59" name="Google Shape;59;p8"/>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3" name="Google Shape;63;p8"/>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5" name="Google Shape;65;p8"/>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6" name="Google Shape;66;p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9"/>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title"/>
          </p:nvPr>
        </p:nvSpPr>
        <p:spPr>
          <a:xfrm>
            <a:off x="3819576" y="893225"/>
            <a:ext cx="4366800" cy="690900"/>
          </a:xfrm>
          <a:prstGeom prst="rect">
            <a:avLst/>
          </a:prstGeom>
        </p:spPr>
        <p:txBody>
          <a:bodyPr spcFirstLastPara="1" wrap="square" lIns="91425" tIns="91425" rIns="91425" bIns="91425" anchor="b" anchorCtr="0"/>
          <a:lstStyle>
            <a:lvl1pPr lvl="0">
              <a:spcBef>
                <a:spcPts val="0"/>
              </a:spcBef>
              <a:spcAft>
                <a:spcPts val="0"/>
              </a:spcAft>
              <a:buClr>
                <a:srgbClr val="51B148"/>
              </a:buClr>
              <a:buSzPts val="3600"/>
              <a:buNone/>
              <a:defRPr>
                <a:solidFill>
                  <a:srgbClr val="51B148"/>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2" name="Google Shape;72;p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lstStyle>
            <a:lvl1pPr marL="457200" lvl="0" indent="-228600" algn="r">
              <a:spcBef>
                <a:spcPts val="360"/>
              </a:spcBef>
              <a:spcAft>
                <a:spcPts val="0"/>
              </a:spcAft>
              <a:buSzPts val="1800"/>
              <a:buNone/>
              <a:defRPr sz="1800"/>
            </a:lvl1pPr>
          </a:lstStyle>
          <a:p>
            <a:endParaRPr/>
          </a:p>
        </p:txBody>
      </p:sp>
      <p:sp>
        <p:nvSpPr>
          <p:cNvPr id="77" name="Google Shape;77;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8" name="Google Shape;78;p10"/>
          <p:cNvSpPr/>
          <p:nvPr/>
        </p:nvSpPr>
        <p:spPr>
          <a:xfrm>
            <a:off x="-118800" y="4819775"/>
            <a:ext cx="9328800" cy="487800"/>
          </a:xfrm>
          <a:prstGeom prst="rect">
            <a:avLst/>
          </a:prstGeom>
          <a:solidFill>
            <a:srgbClr val="38761D"/>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a:off x="-118700" y="4749975"/>
            <a:ext cx="9328800" cy="69900"/>
          </a:xfrm>
          <a:prstGeom prst="rect">
            <a:avLst/>
          </a:pr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koganpage.com/page/why-and-how-to-use-case-studies"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ctrTitle"/>
          </p:nvPr>
        </p:nvSpPr>
        <p:spPr>
          <a:xfrm>
            <a:off x="1708525" y="1259975"/>
            <a:ext cx="7138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rgbClr val="51B148"/>
                </a:solidFill>
              </a:rPr>
              <a:t>Circular Economy in Small Companies Within Amager</a:t>
            </a:r>
            <a:endParaRPr sz="2400" dirty="0"/>
          </a:p>
          <a:p>
            <a:pPr marL="0" lvl="0" indent="0" algn="ctr" rtl="0">
              <a:spcBef>
                <a:spcPts val="1000"/>
              </a:spcBef>
              <a:spcAft>
                <a:spcPts val="0"/>
              </a:spcAft>
              <a:buNone/>
            </a:pPr>
            <a:r>
              <a:rPr lang="en" sz="1600" dirty="0">
                <a:solidFill>
                  <a:srgbClr val="000000"/>
                </a:solidFill>
              </a:rPr>
              <a:t>Karly Bigham, Brian Ferrarotti, </a:t>
            </a:r>
            <a:endParaRPr sz="1600" dirty="0">
              <a:solidFill>
                <a:srgbClr val="000000"/>
              </a:solidFill>
            </a:endParaRPr>
          </a:p>
          <a:p>
            <a:pPr marL="0" lvl="0" indent="0" algn="ctr" rtl="0">
              <a:spcBef>
                <a:spcPts val="0"/>
              </a:spcBef>
              <a:spcAft>
                <a:spcPts val="0"/>
              </a:spcAft>
              <a:buNone/>
            </a:pPr>
            <a:r>
              <a:rPr lang="en" sz="1600" dirty="0">
                <a:solidFill>
                  <a:srgbClr val="000000"/>
                </a:solidFill>
              </a:rPr>
              <a:t>Andrew Gray, Jack Procaccini</a:t>
            </a:r>
            <a:endParaRPr sz="1600" dirty="0">
              <a:solidFill>
                <a:srgbClr val="000000"/>
              </a:solidFill>
            </a:endParaRPr>
          </a:p>
        </p:txBody>
      </p:sp>
      <p:sp>
        <p:nvSpPr>
          <p:cNvPr id="114" name="Google Shape;114;p16"/>
          <p:cNvSpPr txBox="1"/>
          <p:nvPr/>
        </p:nvSpPr>
        <p:spPr>
          <a:xfrm>
            <a:off x="1951050" y="3579550"/>
            <a:ext cx="2801100" cy="9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latin typeface="Pontano Sans"/>
                <a:ea typeface="Pontano Sans"/>
                <a:cs typeface="Pontano Sans"/>
                <a:sym typeface="Pontano Sans"/>
              </a:rPr>
              <a:t>Dorte Grastrup-Hansen</a:t>
            </a:r>
            <a:endParaRPr sz="1600" b="1" dirty="0">
              <a:solidFill>
                <a:schemeClr val="dk1"/>
              </a:solidFill>
              <a:latin typeface="Pontano Sans"/>
              <a:ea typeface="Pontano Sans"/>
              <a:cs typeface="Pontano Sans"/>
              <a:sym typeface="Pontano Sans"/>
            </a:endParaRPr>
          </a:p>
          <a:p>
            <a:pPr marL="0" lvl="0" indent="0" algn="l" rtl="0">
              <a:spcBef>
                <a:spcPts val="0"/>
              </a:spcBef>
              <a:spcAft>
                <a:spcPts val="0"/>
              </a:spcAft>
              <a:buNone/>
            </a:pPr>
            <a:r>
              <a:rPr lang="en" sz="1600" dirty="0">
                <a:solidFill>
                  <a:schemeClr val="dk1"/>
                </a:solidFill>
                <a:latin typeface="Pontano Sans"/>
                <a:ea typeface="Pontano Sans"/>
                <a:cs typeface="Pontano Sans"/>
                <a:sym typeface="Pontano Sans"/>
              </a:rPr>
              <a:t>Project Sponsor</a:t>
            </a:r>
            <a:endParaRPr sz="1600" dirty="0">
              <a:solidFill>
                <a:schemeClr val="dk1"/>
              </a:solidFill>
              <a:latin typeface="Pontano Sans"/>
              <a:ea typeface="Pontano Sans"/>
              <a:cs typeface="Pontano Sans"/>
              <a:sym typeface="Pontano Sans"/>
            </a:endParaRPr>
          </a:p>
          <a:p>
            <a:pPr marL="0" lvl="0" indent="0" algn="l" rtl="0">
              <a:spcBef>
                <a:spcPts val="0"/>
              </a:spcBef>
              <a:spcAft>
                <a:spcPts val="0"/>
              </a:spcAft>
              <a:buClr>
                <a:schemeClr val="dk1"/>
              </a:buClr>
              <a:buSzPts val="1100"/>
              <a:buFont typeface="Arial"/>
              <a:buNone/>
            </a:pPr>
            <a:r>
              <a:rPr lang="en" sz="1600" dirty="0">
                <a:solidFill>
                  <a:schemeClr val="dk1"/>
                </a:solidFill>
                <a:latin typeface="Pontano Sans"/>
                <a:ea typeface="Pontano Sans"/>
                <a:cs typeface="Pontano Sans"/>
                <a:sym typeface="Pontano Sans"/>
              </a:rPr>
              <a:t>Miljøpunkt Amager</a:t>
            </a:r>
            <a:endParaRPr sz="1600" dirty="0">
              <a:solidFill>
                <a:schemeClr val="dk1"/>
              </a:solidFill>
              <a:latin typeface="Pontano Sans"/>
              <a:ea typeface="Pontano Sans"/>
              <a:cs typeface="Pontano Sans"/>
              <a:sym typeface="Pontano Sans"/>
            </a:endParaRPr>
          </a:p>
        </p:txBody>
      </p:sp>
      <p:sp>
        <p:nvSpPr>
          <p:cNvPr id="115" name="Google Shape;115;p16"/>
          <p:cNvSpPr txBox="1"/>
          <p:nvPr/>
        </p:nvSpPr>
        <p:spPr>
          <a:xfrm>
            <a:off x="5971525" y="3579550"/>
            <a:ext cx="2952000" cy="93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latin typeface="Pontano Sans"/>
                <a:ea typeface="Pontano Sans"/>
                <a:cs typeface="Pontano Sans"/>
                <a:sym typeface="Pontano Sans"/>
              </a:rPr>
              <a:t>Karen Oates, </a:t>
            </a:r>
            <a:r>
              <a:rPr lang="en" sz="1600">
                <a:latin typeface="Pontano Sans"/>
                <a:ea typeface="Pontano Sans"/>
                <a:cs typeface="Pontano Sans"/>
                <a:sym typeface="Pontano Sans"/>
              </a:rPr>
              <a:t>Co-Advisor</a:t>
            </a:r>
            <a:endParaRPr sz="1600">
              <a:latin typeface="Pontano Sans"/>
              <a:ea typeface="Pontano Sans"/>
              <a:cs typeface="Pontano Sans"/>
              <a:sym typeface="Pontano Sans"/>
            </a:endParaRPr>
          </a:p>
          <a:p>
            <a:pPr marL="0" lvl="0" indent="0" algn="r" rtl="0">
              <a:spcBef>
                <a:spcPts val="0"/>
              </a:spcBef>
              <a:spcAft>
                <a:spcPts val="0"/>
              </a:spcAft>
              <a:buNone/>
            </a:pPr>
            <a:r>
              <a:rPr lang="en" sz="1600" b="1">
                <a:latin typeface="Pontano Sans"/>
                <a:ea typeface="Pontano Sans"/>
                <a:cs typeface="Pontano Sans"/>
                <a:sym typeface="Pontano Sans"/>
              </a:rPr>
              <a:t>Guillermo Salazar, </a:t>
            </a:r>
            <a:r>
              <a:rPr lang="en" sz="1600">
                <a:latin typeface="Pontano Sans"/>
                <a:ea typeface="Pontano Sans"/>
                <a:cs typeface="Pontano Sans"/>
                <a:sym typeface="Pontano Sans"/>
              </a:rPr>
              <a:t>Co-Advisor</a:t>
            </a:r>
            <a:endParaRPr sz="1600">
              <a:latin typeface="Pontano Sans"/>
              <a:ea typeface="Pontano Sans"/>
              <a:cs typeface="Pontano Sans"/>
              <a:sym typeface="Pontano Sans"/>
            </a:endParaRPr>
          </a:p>
          <a:p>
            <a:pPr marL="0" lvl="0" indent="0" algn="r" rtl="0">
              <a:spcBef>
                <a:spcPts val="0"/>
              </a:spcBef>
              <a:spcAft>
                <a:spcPts val="0"/>
              </a:spcAft>
              <a:buNone/>
            </a:pPr>
            <a:r>
              <a:rPr lang="en" sz="1600">
                <a:latin typeface="Pontano Sans"/>
                <a:ea typeface="Pontano Sans"/>
                <a:cs typeface="Pontano Sans"/>
                <a:sym typeface="Pontano Sans"/>
              </a:rPr>
              <a:t>Worcester Polytechnic Institute</a:t>
            </a:r>
            <a:endParaRPr sz="1600">
              <a:latin typeface="Pontano Sans"/>
              <a:ea typeface="Pontano Sans"/>
              <a:cs typeface="Pontano Sans"/>
              <a:sym typeface="Pontano Sans"/>
            </a:endParaRPr>
          </a:p>
        </p:txBody>
      </p:sp>
      <p:pic>
        <p:nvPicPr>
          <p:cNvPr id="116" name="Google Shape;116;p16"/>
          <p:cNvPicPr preferRelativeResize="0"/>
          <p:nvPr/>
        </p:nvPicPr>
        <p:blipFill rotWithShape="1">
          <a:blip r:embed="rId3">
            <a:alphaModFix/>
          </a:blip>
          <a:srcRect t="26599" b="29558"/>
          <a:stretch/>
        </p:blipFill>
        <p:spPr>
          <a:xfrm>
            <a:off x="6877600" y="3027050"/>
            <a:ext cx="1608050" cy="552500"/>
          </a:xfrm>
          <a:prstGeom prst="rect">
            <a:avLst/>
          </a:prstGeom>
          <a:noFill/>
          <a:ln>
            <a:noFill/>
          </a:ln>
        </p:spPr>
      </p:pic>
      <p:pic>
        <p:nvPicPr>
          <p:cNvPr id="117" name="Google Shape;117;p16"/>
          <p:cNvPicPr preferRelativeResize="0"/>
          <p:nvPr/>
        </p:nvPicPr>
        <p:blipFill>
          <a:blip r:embed="rId4">
            <a:alphaModFix/>
          </a:blip>
          <a:stretch>
            <a:fillRect/>
          </a:stretch>
        </p:blipFill>
        <p:spPr>
          <a:xfrm>
            <a:off x="2025425" y="3038800"/>
            <a:ext cx="2801100" cy="52900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Semi-Structured Interviews with Circular Economy Experts</a:t>
            </a:r>
            <a:endParaRPr>
              <a:solidFill>
                <a:srgbClr val="51B148"/>
              </a:solidFill>
            </a:endParaRPr>
          </a:p>
        </p:txBody>
      </p:sp>
      <p:pic>
        <p:nvPicPr>
          <p:cNvPr id="185" name="Google Shape;185;p25"/>
          <p:cNvPicPr preferRelativeResize="0"/>
          <p:nvPr/>
        </p:nvPicPr>
        <p:blipFill>
          <a:blip r:embed="rId3">
            <a:alphaModFix/>
          </a:blip>
          <a:stretch>
            <a:fillRect/>
          </a:stretch>
        </p:blipFill>
        <p:spPr>
          <a:xfrm>
            <a:off x="701775" y="2342125"/>
            <a:ext cx="2098150" cy="1978275"/>
          </a:xfrm>
          <a:prstGeom prst="rect">
            <a:avLst/>
          </a:prstGeom>
          <a:noFill/>
          <a:ln>
            <a:noFill/>
          </a:ln>
        </p:spPr>
      </p:pic>
      <p:sp>
        <p:nvSpPr>
          <p:cNvPr id="186" name="Google Shape;186;p25"/>
          <p:cNvSpPr txBox="1">
            <a:spLocks noGrp="1"/>
          </p:cNvSpPr>
          <p:nvPr>
            <p:ph type="body" idx="1"/>
          </p:nvPr>
        </p:nvSpPr>
        <p:spPr>
          <a:xfrm>
            <a:off x="1190550" y="1564450"/>
            <a:ext cx="6762900" cy="581100"/>
          </a:xfrm>
          <a:prstGeom prst="rect">
            <a:avLst/>
          </a:prstGeom>
        </p:spPr>
        <p:txBody>
          <a:bodyPr spcFirstLastPara="1" wrap="square" lIns="91425" tIns="91425" rIns="91425" bIns="91425" anchor="t" anchorCtr="0">
            <a:noAutofit/>
          </a:bodyPr>
          <a:lstStyle/>
          <a:p>
            <a:pPr marL="457200" lvl="0" indent="457200" algn="l" rtl="0">
              <a:spcBef>
                <a:spcPts val="600"/>
              </a:spcBef>
              <a:spcAft>
                <a:spcPts val="0"/>
              </a:spcAft>
              <a:buNone/>
            </a:pPr>
            <a:r>
              <a:rPr lang="en" sz="2000" b="1"/>
              <a:t>Organizations and People we interviewed</a:t>
            </a:r>
            <a:endParaRPr sz="2000"/>
          </a:p>
        </p:txBody>
      </p:sp>
      <p:pic>
        <p:nvPicPr>
          <p:cNvPr id="187" name="Google Shape;187;p25"/>
          <p:cNvPicPr preferRelativeResize="0"/>
          <p:nvPr/>
        </p:nvPicPr>
        <p:blipFill rotWithShape="1">
          <a:blip r:embed="rId4">
            <a:alphaModFix/>
          </a:blip>
          <a:srcRect l="22054" t="4488" r="29821" b="31107"/>
          <a:stretch/>
        </p:blipFill>
        <p:spPr>
          <a:xfrm>
            <a:off x="6725125" y="2290700"/>
            <a:ext cx="1617124" cy="2081150"/>
          </a:xfrm>
          <a:prstGeom prst="rect">
            <a:avLst/>
          </a:prstGeom>
          <a:noFill/>
          <a:ln>
            <a:noFill/>
          </a:ln>
        </p:spPr>
      </p:pic>
      <p:pic>
        <p:nvPicPr>
          <p:cNvPr id="188" name="Google Shape;188;p25"/>
          <p:cNvPicPr preferRelativeResize="0"/>
          <p:nvPr/>
        </p:nvPicPr>
        <p:blipFill>
          <a:blip r:embed="rId5">
            <a:alphaModFix/>
          </a:blip>
          <a:stretch>
            <a:fillRect/>
          </a:stretch>
        </p:blipFill>
        <p:spPr>
          <a:xfrm>
            <a:off x="3752263" y="2307862"/>
            <a:ext cx="1844263" cy="2046818"/>
          </a:xfrm>
          <a:prstGeom prst="rect">
            <a:avLst/>
          </a:prstGeom>
          <a:noFill/>
          <a:ln>
            <a:noFill/>
          </a:ln>
        </p:spPr>
      </p:pic>
      <p:sp>
        <p:nvSpPr>
          <p:cNvPr id="189" name="Google Shape;189;p25"/>
          <p:cNvSpPr txBox="1"/>
          <p:nvPr/>
        </p:nvSpPr>
        <p:spPr>
          <a:xfrm>
            <a:off x="6794938" y="4320400"/>
            <a:ext cx="1477500" cy="42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ontano Sans"/>
                <a:ea typeface="Pontano Sans"/>
                <a:cs typeface="Pontano Sans"/>
                <a:sym typeface="Pontano Sans"/>
              </a:rPr>
              <a:t>Stine Hansen</a:t>
            </a:r>
            <a:endParaRPr b="1">
              <a:latin typeface="Pontano Sans"/>
              <a:ea typeface="Pontano Sans"/>
              <a:cs typeface="Pontano Sans"/>
              <a:sym typeface="Pontano Sans"/>
            </a:endParaRPr>
          </a:p>
        </p:txBody>
      </p:sp>
      <p:sp>
        <p:nvSpPr>
          <p:cNvPr id="190" name="Google Shape;190;p25"/>
          <p:cNvSpPr txBox="1"/>
          <p:nvPr/>
        </p:nvSpPr>
        <p:spPr>
          <a:xfrm>
            <a:off x="3459549" y="4371850"/>
            <a:ext cx="2429700" cy="42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ontano Sans"/>
                <a:ea typeface="Pontano Sans"/>
                <a:cs typeface="Pontano Sans"/>
                <a:sym typeface="Pontano Sans"/>
              </a:rPr>
              <a:t>Michael Søgaard Jørgensen</a:t>
            </a:r>
            <a:endParaRPr b="1">
              <a:latin typeface="Pontano Sans"/>
              <a:ea typeface="Pontano Sans"/>
              <a:cs typeface="Pontano Sans"/>
              <a:sym typeface="Pontano Sans"/>
            </a:endParaRPr>
          </a:p>
        </p:txBody>
      </p:sp>
      <p:sp>
        <p:nvSpPr>
          <p:cNvPr id="191" name="Google Shape;191;p25"/>
          <p:cNvSpPr txBox="1"/>
          <p:nvPr/>
        </p:nvSpPr>
        <p:spPr>
          <a:xfrm>
            <a:off x="606362" y="4320400"/>
            <a:ext cx="2289000" cy="42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ontano Sans"/>
                <a:ea typeface="Pontano Sans"/>
                <a:cs typeface="Pontano Sans"/>
                <a:sym typeface="Pontano Sans"/>
              </a:rPr>
              <a:t>TinkerTank</a:t>
            </a:r>
            <a:endParaRPr b="1">
              <a:latin typeface="Pontano Sans"/>
              <a:ea typeface="Pontano Sans"/>
              <a:cs typeface="Pontano Sans"/>
              <a:sym typeface="Pontano Sans"/>
            </a:endParaRPr>
          </a:p>
        </p:txBody>
      </p:sp>
      <p:sp>
        <p:nvSpPr>
          <p:cNvPr id="192" name="Google Shape;192;p2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fade">
                                      <p:cBhvr>
                                        <p:cTn id="10" dur="1000"/>
                                        <p:tgtEl>
                                          <p:spTgt spid="1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1000"/>
                                        <p:tgtEl>
                                          <p:spTgt spid="188"/>
                                        </p:tgtEl>
                                      </p:cBhvr>
                                    </p:animEffect>
                                  </p:childTnLst>
                                </p:cTn>
                              </p:par>
                              <p:par>
                                <p:cTn id="16" presetID="10" presetClass="entr" presetSubtype="0" fill="hold"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1000"/>
                                        <p:tgtEl>
                                          <p:spTgt spid="1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fade">
                                      <p:cBhvr>
                                        <p:cTn id="23" dur="1000"/>
                                        <p:tgtEl>
                                          <p:spTgt spid="187"/>
                                        </p:tgtEl>
                                      </p:cBhvr>
                                    </p:animEffect>
                                  </p:childTnLst>
                                </p:cTn>
                              </p:par>
                              <p:par>
                                <p:cTn id="24" presetID="10" presetClass="entr" presetSubtype="0"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fade">
                                      <p:cBhvr>
                                        <p:cTn id="26"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Business Select</a:t>
            </a:r>
            <a:r>
              <a:rPr lang="en"/>
              <a:t>ed for</a:t>
            </a:r>
            <a:r>
              <a:rPr lang="en">
                <a:solidFill>
                  <a:srgbClr val="51B148"/>
                </a:solidFill>
              </a:rPr>
              <a:t> Case Studies</a:t>
            </a:r>
            <a:endParaRPr>
              <a:solidFill>
                <a:srgbClr val="51B148"/>
              </a:solidFill>
            </a:endParaRPr>
          </a:p>
        </p:txBody>
      </p:sp>
      <p:sp>
        <p:nvSpPr>
          <p:cNvPr id="198" name="Google Shape;198;p26"/>
          <p:cNvSpPr txBox="1"/>
          <p:nvPr/>
        </p:nvSpPr>
        <p:spPr>
          <a:xfrm>
            <a:off x="4620025" y="3688518"/>
            <a:ext cx="1921800" cy="8781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dirty="0">
                <a:solidFill>
                  <a:schemeClr val="tx1"/>
                </a:solidFill>
                <a:latin typeface="Pontano Sans"/>
                <a:ea typeface="Pontano Sans"/>
                <a:cs typeface="Pontano Sans"/>
                <a:sym typeface="Pontano Sans"/>
              </a:rPr>
              <a:t>Broders</a:t>
            </a:r>
            <a:endParaRPr b="1" dirty="0">
              <a:solidFill>
                <a:schemeClr val="tx1"/>
              </a:solidFill>
            </a:endParaRPr>
          </a:p>
        </p:txBody>
      </p:sp>
      <p:grpSp>
        <p:nvGrpSpPr>
          <p:cNvPr id="199" name="Google Shape;199;p26"/>
          <p:cNvGrpSpPr/>
          <p:nvPr/>
        </p:nvGrpSpPr>
        <p:grpSpPr>
          <a:xfrm>
            <a:off x="382418" y="1865458"/>
            <a:ext cx="2166606" cy="1396232"/>
            <a:chOff x="101625" y="2196550"/>
            <a:chExt cx="2923500" cy="1884000"/>
          </a:xfrm>
        </p:grpSpPr>
        <p:sp>
          <p:nvSpPr>
            <p:cNvPr id="200" name="Google Shape;200;p26"/>
            <p:cNvSpPr/>
            <p:nvPr/>
          </p:nvSpPr>
          <p:spPr>
            <a:xfrm>
              <a:off x="101625" y="2196550"/>
              <a:ext cx="2923500" cy="1884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157550" y="2249038"/>
              <a:ext cx="2817000" cy="177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26"/>
            <p:cNvPicPr preferRelativeResize="0"/>
            <p:nvPr/>
          </p:nvPicPr>
          <p:blipFill>
            <a:blip r:embed="rId3">
              <a:alphaModFix/>
            </a:blip>
            <a:stretch>
              <a:fillRect/>
            </a:stretch>
          </p:blipFill>
          <p:spPr>
            <a:xfrm>
              <a:off x="157650" y="2248975"/>
              <a:ext cx="2816902" cy="1779126"/>
            </a:xfrm>
            <a:prstGeom prst="rect">
              <a:avLst/>
            </a:prstGeom>
            <a:noFill/>
            <a:ln>
              <a:noFill/>
            </a:ln>
          </p:spPr>
        </p:pic>
      </p:grpSp>
      <p:grpSp>
        <p:nvGrpSpPr>
          <p:cNvPr id="203" name="Google Shape;203;p26"/>
          <p:cNvGrpSpPr/>
          <p:nvPr/>
        </p:nvGrpSpPr>
        <p:grpSpPr>
          <a:xfrm>
            <a:off x="6553949" y="3288308"/>
            <a:ext cx="2195256" cy="1415449"/>
            <a:chOff x="3110250" y="2648388"/>
            <a:chExt cx="2923500" cy="1884000"/>
          </a:xfrm>
        </p:grpSpPr>
        <p:sp>
          <p:nvSpPr>
            <p:cNvPr id="204" name="Google Shape;204;p26"/>
            <p:cNvSpPr/>
            <p:nvPr/>
          </p:nvSpPr>
          <p:spPr>
            <a:xfrm>
              <a:off x="3110250" y="2648388"/>
              <a:ext cx="2923500" cy="1884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6"/>
            <p:cNvPicPr preferRelativeResize="0"/>
            <p:nvPr/>
          </p:nvPicPr>
          <p:blipFill rotWithShape="1">
            <a:blip r:embed="rId4">
              <a:alphaModFix/>
            </a:blip>
            <a:srcRect r="8792" b="2865"/>
            <a:stretch/>
          </p:blipFill>
          <p:spPr>
            <a:xfrm>
              <a:off x="3174813" y="2700900"/>
              <a:ext cx="2794375" cy="1779000"/>
            </a:xfrm>
            <a:prstGeom prst="rect">
              <a:avLst/>
            </a:prstGeom>
            <a:noFill/>
            <a:ln>
              <a:noFill/>
            </a:ln>
          </p:spPr>
        </p:pic>
      </p:grpSp>
      <p:grpSp>
        <p:nvGrpSpPr>
          <p:cNvPr id="206" name="Google Shape;206;p26"/>
          <p:cNvGrpSpPr/>
          <p:nvPr/>
        </p:nvGrpSpPr>
        <p:grpSpPr>
          <a:xfrm>
            <a:off x="6544004" y="1848041"/>
            <a:ext cx="2205196" cy="1381500"/>
            <a:chOff x="6127450" y="2248975"/>
            <a:chExt cx="2923500" cy="1831500"/>
          </a:xfrm>
        </p:grpSpPr>
        <p:sp>
          <p:nvSpPr>
            <p:cNvPr id="207" name="Google Shape;207;p26"/>
            <p:cNvSpPr/>
            <p:nvPr/>
          </p:nvSpPr>
          <p:spPr>
            <a:xfrm>
              <a:off x="6127450" y="2248975"/>
              <a:ext cx="2923500" cy="18315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6"/>
            <p:cNvPicPr preferRelativeResize="0"/>
            <p:nvPr/>
          </p:nvPicPr>
          <p:blipFill>
            <a:blip r:embed="rId5">
              <a:alphaModFix/>
            </a:blip>
            <a:stretch>
              <a:fillRect/>
            </a:stretch>
          </p:blipFill>
          <p:spPr>
            <a:xfrm>
              <a:off x="6169475" y="2309550"/>
              <a:ext cx="2828225" cy="1710350"/>
            </a:xfrm>
            <a:prstGeom prst="rect">
              <a:avLst/>
            </a:prstGeom>
            <a:noFill/>
            <a:ln>
              <a:noFill/>
            </a:ln>
          </p:spPr>
        </p:pic>
      </p:grpSp>
      <p:grpSp>
        <p:nvGrpSpPr>
          <p:cNvPr id="209" name="Google Shape;209;p26"/>
          <p:cNvGrpSpPr/>
          <p:nvPr/>
        </p:nvGrpSpPr>
        <p:grpSpPr>
          <a:xfrm>
            <a:off x="382432" y="3306742"/>
            <a:ext cx="2157251" cy="1390015"/>
            <a:chOff x="-2765950" y="1178800"/>
            <a:chExt cx="2923500" cy="1884000"/>
          </a:xfrm>
        </p:grpSpPr>
        <p:sp>
          <p:nvSpPr>
            <p:cNvPr id="210" name="Google Shape;210;p26"/>
            <p:cNvSpPr/>
            <p:nvPr/>
          </p:nvSpPr>
          <p:spPr>
            <a:xfrm>
              <a:off x="-2765950" y="1178800"/>
              <a:ext cx="2923500" cy="1884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26"/>
            <p:cNvPicPr preferRelativeResize="0"/>
            <p:nvPr/>
          </p:nvPicPr>
          <p:blipFill rotWithShape="1">
            <a:blip r:embed="rId6">
              <a:alphaModFix/>
            </a:blip>
            <a:srcRect b="7978"/>
            <a:stretch/>
          </p:blipFill>
          <p:spPr>
            <a:xfrm>
              <a:off x="-2701375" y="1249800"/>
              <a:ext cx="2794375" cy="1779000"/>
            </a:xfrm>
            <a:prstGeom prst="rect">
              <a:avLst/>
            </a:prstGeom>
            <a:noFill/>
            <a:ln>
              <a:noFill/>
            </a:ln>
          </p:spPr>
        </p:pic>
      </p:grpSp>
      <p:sp>
        <p:nvSpPr>
          <p:cNvPr id="212" name="Google Shape;212;p26"/>
          <p:cNvSpPr txBox="1"/>
          <p:nvPr/>
        </p:nvSpPr>
        <p:spPr>
          <a:xfrm>
            <a:off x="4691250" y="2012306"/>
            <a:ext cx="1921800" cy="8781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dirty="0">
                <a:solidFill>
                  <a:schemeClr val="tx1"/>
                </a:solidFill>
                <a:latin typeface="Pontano Sans"/>
                <a:ea typeface="Pontano Sans"/>
                <a:cs typeface="Pontano Sans"/>
                <a:sym typeface="Pontano Sans"/>
              </a:rPr>
              <a:t>Letz</a:t>
            </a:r>
            <a:endParaRPr sz="2000" b="1" dirty="0">
              <a:solidFill>
                <a:schemeClr val="tx1"/>
              </a:solidFill>
              <a:latin typeface="Pontano Sans"/>
              <a:ea typeface="Pontano Sans"/>
              <a:cs typeface="Pontano Sans"/>
              <a:sym typeface="Pontano Sans"/>
            </a:endParaRPr>
          </a:p>
          <a:p>
            <a:pPr marL="0" lvl="0" indent="0" algn="ctr" rtl="0">
              <a:spcBef>
                <a:spcPts val="360"/>
              </a:spcBef>
              <a:spcAft>
                <a:spcPts val="0"/>
              </a:spcAft>
              <a:buNone/>
            </a:pPr>
            <a:r>
              <a:rPr lang="en" sz="2000" b="1" dirty="0">
                <a:solidFill>
                  <a:schemeClr val="tx1"/>
                </a:solidFill>
                <a:latin typeface="Pontano Sans"/>
                <a:ea typeface="Pontano Sans"/>
                <a:cs typeface="Pontano Sans"/>
                <a:sym typeface="Pontano Sans"/>
              </a:rPr>
              <a:t>Sushi</a:t>
            </a:r>
            <a:endParaRPr sz="2000" b="1" dirty="0">
              <a:solidFill>
                <a:schemeClr val="tx1"/>
              </a:solidFill>
              <a:latin typeface="Pontano Sans"/>
              <a:ea typeface="Pontano Sans"/>
              <a:cs typeface="Pontano Sans"/>
              <a:sym typeface="Pontano Sans"/>
            </a:endParaRPr>
          </a:p>
        </p:txBody>
      </p:sp>
      <p:sp>
        <p:nvSpPr>
          <p:cNvPr id="213" name="Google Shape;213;p26"/>
          <p:cNvSpPr txBox="1"/>
          <p:nvPr/>
        </p:nvSpPr>
        <p:spPr>
          <a:xfrm>
            <a:off x="2341375" y="3681850"/>
            <a:ext cx="1921800" cy="7275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dirty="0">
                <a:solidFill>
                  <a:schemeClr val="tx1"/>
                </a:solidFill>
                <a:latin typeface="Pontano Sans"/>
                <a:ea typeface="Pontano Sans"/>
                <a:cs typeface="Pontano Sans"/>
                <a:sym typeface="Pontano Sans"/>
              </a:rPr>
              <a:t>Il Buco</a:t>
            </a:r>
            <a:endParaRPr b="1" dirty="0">
              <a:solidFill>
                <a:schemeClr val="tx1"/>
              </a:solidFill>
            </a:endParaRPr>
          </a:p>
        </p:txBody>
      </p:sp>
      <p:sp>
        <p:nvSpPr>
          <p:cNvPr id="214" name="Google Shape;214;p26"/>
          <p:cNvSpPr txBox="1"/>
          <p:nvPr/>
        </p:nvSpPr>
        <p:spPr>
          <a:xfrm>
            <a:off x="2341375" y="2124525"/>
            <a:ext cx="1921800" cy="8781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 sz="2000" b="1" dirty="0">
                <a:solidFill>
                  <a:schemeClr val="tx1"/>
                </a:solidFill>
                <a:latin typeface="Pontano Sans"/>
                <a:ea typeface="Pontano Sans"/>
                <a:cs typeface="Pontano Sans"/>
                <a:sym typeface="Pontano Sans"/>
              </a:rPr>
              <a:t>Ø-helse</a:t>
            </a:r>
            <a:endParaRPr sz="2000" b="1" dirty="0">
              <a:solidFill>
                <a:schemeClr val="tx1"/>
              </a:solidFill>
              <a:latin typeface="Pontano Sans"/>
              <a:ea typeface="Pontano Sans"/>
              <a:cs typeface="Pontano Sans"/>
              <a:sym typeface="Pontano Sans"/>
            </a:endParaRPr>
          </a:p>
        </p:txBody>
      </p:sp>
      <p:sp>
        <p:nvSpPr>
          <p:cNvPr id="215" name="Google Shape;215;p2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10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1000"/>
                                        <p:tgtEl>
                                          <p:spTgt spid="209"/>
                                        </p:tgtEl>
                                      </p:cBhvr>
                                    </p:animEffect>
                                  </p:childTnLst>
                                </p:cTn>
                              </p:par>
                              <p:par>
                                <p:cTn id="16" presetID="10" presetClass="entr" presetSubtype="0" fill="hold" nodeType="withEffect">
                                  <p:stCondLst>
                                    <p:cond delay="0"/>
                                  </p:stCondLst>
                                  <p:childTnLst>
                                    <p:set>
                                      <p:cBhvr>
                                        <p:cTn id="17" dur="1" fill="hold">
                                          <p:stCondLst>
                                            <p:cond delay="0"/>
                                          </p:stCondLst>
                                        </p:cTn>
                                        <p:tgtEl>
                                          <p:spTgt spid="213"/>
                                        </p:tgtEl>
                                        <p:attrNameLst>
                                          <p:attrName>style.visibility</p:attrName>
                                        </p:attrNameLst>
                                      </p:cBhvr>
                                      <p:to>
                                        <p:strVal val="visible"/>
                                      </p:to>
                                    </p:set>
                                    <p:animEffect transition="in" filter="fade">
                                      <p:cBhvr>
                                        <p:cTn id="18" dur="1000"/>
                                        <p:tgtEl>
                                          <p:spTgt spid="2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par>
                                <p:cTn id="24" presetID="10" presetClass="entr" presetSubtype="0" fill="hold" nodeType="withEffect">
                                  <p:stCondLst>
                                    <p:cond delay="0"/>
                                  </p:stCondLst>
                                  <p:childTnLst>
                                    <p:set>
                                      <p:cBhvr>
                                        <p:cTn id="25" dur="1" fill="hold">
                                          <p:stCondLst>
                                            <p:cond delay="0"/>
                                          </p:stCondLst>
                                        </p:cTn>
                                        <p:tgtEl>
                                          <p:spTgt spid="206"/>
                                        </p:tgtEl>
                                        <p:attrNameLst>
                                          <p:attrName>style.visibility</p:attrName>
                                        </p:attrNameLst>
                                      </p:cBhvr>
                                      <p:to>
                                        <p:strVal val="visible"/>
                                      </p:to>
                                    </p:set>
                                    <p:animEffect transition="in" filter="fade">
                                      <p:cBhvr>
                                        <p:cTn id="26" dur="1000"/>
                                        <p:tgtEl>
                                          <p:spTgt spid="2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3"/>
                                        </p:tgtEl>
                                        <p:attrNameLst>
                                          <p:attrName>style.visibility</p:attrName>
                                        </p:attrNameLst>
                                      </p:cBhvr>
                                      <p:to>
                                        <p:strVal val="visible"/>
                                      </p:to>
                                    </p:set>
                                    <p:animEffect transition="in" filter="fade">
                                      <p:cBhvr>
                                        <p:cTn id="31" dur="1000"/>
                                        <p:tgtEl>
                                          <p:spTgt spid="203"/>
                                        </p:tgtEl>
                                      </p:cBhvr>
                                    </p:animEffect>
                                  </p:childTnLst>
                                </p:cTn>
                              </p:par>
                              <p:par>
                                <p:cTn id="32" presetID="10" presetClass="entr" presetSubtype="0" fill="hold" nodeType="withEffect">
                                  <p:stCondLst>
                                    <p:cond delay="0"/>
                                  </p:stCondLst>
                                  <p:childTnLst>
                                    <p:set>
                                      <p:cBhvr>
                                        <p:cTn id="33" dur="1" fill="hold">
                                          <p:stCondLst>
                                            <p:cond delay="0"/>
                                          </p:stCondLst>
                                        </p:cTn>
                                        <p:tgtEl>
                                          <p:spTgt spid="198"/>
                                        </p:tgtEl>
                                        <p:attrNameLst>
                                          <p:attrName>style.visibility</p:attrName>
                                        </p:attrNameLst>
                                      </p:cBhvr>
                                      <p:to>
                                        <p:strVal val="visible"/>
                                      </p:to>
                                    </p:set>
                                    <p:animEffect transition="in" filter="fade">
                                      <p:cBhvr>
                                        <p:cTn id="34"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Semi-Structured Interviews with Small Businesses</a:t>
            </a:r>
            <a:endParaRPr>
              <a:solidFill>
                <a:srgbClr val="51B148"/>
              </a:solidFill>
            </a:endParaRPr>
          </a:p>
        </p:txBody>
      </p:sp>
      <p:sp>
        <p:nvSpPr>
          <p:cNvPr id="221" name="Google Shape;221;p27"/>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000"/>
          </a:p>
          <a:p>
            <a:pPr marL="457200" lvl="0" indent="-355600" algn="l" rtl="0">
              <a:lnSpc>
                <a:spcPct val="150000"/>
              </a:lnSpc>
              <a:spcBef>
                <a:spcPts val="0"/>
              </a:spcBef>
              <a:spcAft>
                <a:spcPts val="0"/>
              </a:spcAft>
              <a:buClr>
                <a:srgbClr val="9BCF63"/>
              </a:buClr>
              <a:buSzPts val="2000"/>
              <a:buFont typeface="Roboto"/>
              <a:buChar char="●"/>
            </a:pPr>
            <a:r>
              <a:rPr lang="en" sz="2000"/>
              <a:t>Gave insight to businesses’ opinions on circular economy</a:t>
            </a:r>
            <a:endParaRPr sz="2000"/>
          </a:p>
          <a:p>
            <a:pPr marL="457200" lvl="0" indent="-355600" algn="l" rtl="0">
              <a:lnSpc>
                <a:spcPct val="150000"/>
              </a:lnSpc>
              <a:spcBef>
                <a:spcPts val="0"/>
              </a:spcBef>
              <a:spcAft>
                <a:spcPts val="0"/>
              </a:spcAft>
              <a:buClr>
                <a:srgbClr val="9BCF63"/>
              </a:buClr>
              <a:buSzPts val="2000"/>
              <a:buFont typeface="Roboto"/>
              <a:buChar char="●"/>
            </a:pPr>
            <a:r>
              <a:rPr lang="en" sz="2000"/>
              <a:t>Circular economy/sustainability practices</a:t>
            </a:r>
            <a:endParaRPr sz="2000"/>
          </a:p>
          <a:p>
            <a:pPr marL="457200" lvl="0" indent="-355600" algn="l" rtl="0">
              <a:lnSpc>
                <a:spcPct val="150000"/>
              </a:lnSpc>
              <a:spcBef>
                <a:spcPts val="0"/>
              </a:spcBef>
              <a:spcAft>
                <a:spcPts val="0"/>
              </a:spcAft>
              <a:buClr>
                <a:srgbClr val="9BCF63"/>
              </a:buClr>
              <a:buSzPts val="2000"/>
              <a:buFont typeface="Roboto"/>
              <a:buChar char="●"/>
            </a:pPr>
            <a:r>
              <a:rPr lang="en" sz="2000"/>
              <a:t>Resource flows of 2-3 products per company</a:t>
            </a:r>
            <a:endParaRPr sz="2000"/>
          </a:p>
        </p:txBody>
      </p:sp>
      <p:sp>
        <p:nvSpPr>
          <p:cNvPr id="222" name="Google Shape;222;p2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631063" y="0"/>
            <a:ext cx="7881900" cy="11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1B148"/>
                </a:solidFill>
                <a:latin typeface="Pontano Sans"/>
                <a:ea typeface="Pontano Sans"/>
                <a:cs typeface="Pontano Sans"/>
                <a:sym typeface="Pontano Sans"/>
              </a:rPr>
              <a:t>Case Study Criteria Form </a:t>
            </a:r>
            <a:r>
              <a:rPr lang="en">
                <a:solidFill>
                  <a:srgbClr val="51B148"/>
                </a:solidFill>
              </a:rPr>
              <a:t>for Businesses</a:t>
            </a:r>
            <a:endParaRPr>
              <a:solidFill>
                <a:srgbClr val="51B148"/>
              </a:solidFill>
              <a:latin typeface="Pontano Sans"/>
              <a:ea typeface="Pontano Sans"/>
              <a:cs typeface="Pontano Sans"/>
              <a:sym typeface="Pontano Sans"/>
            </a:endParaRPr>
          </a:p>
        </p:txBody>
      </p:sp>
      <p:graphicFrame>
        <p:nvGraphicFramePr>
          <p:cNvPr id="228" name="Google Shape;228;p28"/>
          <p:cNvGraphicFramePr/>
          <p:nvPr/>
        </p:nvGraphicFramePr>
        <p:xfrm>
          <a:off x="65263" y="682625"/>
          <a:ext cx="9013475" cy="3835400"/>
        </p:xfrm>
        <a:graphic>
          <a:graphicData uri="http://schemas.openxmlformats.org/drawingml/2006/table">
            <a:tbl>
              <a:tblPr>
                <a:noFill/>
                <a:tableStyleId>{15DD02F0-1356-48A4-969F-6186FA3F7828}</a:tableStyleId>
              </a:tblPr>
              <a:tblGrid>
                <a:gridCol w="2042225">
                  <a:extLst>
                    <a:ext uri="{9D8B030D-6E8A-4147-A177-3AD203B41FA5}">
                      <a16:colId xmlns:a16="http://schemas.microsoft.com/office/drawing/2014/main" val="20000"/>
                    </a:ext>
                  </a:extLst>
                </a:gridCol>
                <a:gridCol w="3160700">
                  <a:extLst>
                    <a:ext uri="{9D8B030D-6E8A-4147-A177-3AD203B41FA5}">
                      <a16:colId xmlns:a16="http://schemas.microsoft.com/office/drawing/2014/main" val="20001"/>
                    </a:ext>
                  </a:extLst>
                </a:gridCol>
                <a:gridCol w="3096100">
                  <a:extLst>
                    <a:ext uri="{9D8B030D-6E8A-4147-A177-3AD203B41FA5}">
                      <a16:colId xmlns:a16="http://schemas.microsoft.com/office/drawing/2014/main" val="20002"/>
                    </a:ext>
                  </a:extLst>
                </a:gridCol>
                <a:gridCol w="714450">
                  <a:extLst>
                    <a:ext uri="{9D8B030D-6E8A-4147-A177-3AD203B41FA5}">
                      <a16:colId xmlns:a16="http://schemas.microsoft.com/office/drawing/2014/main" val="20003"/>
                    </a:ext>
                  </a:extLst>
                </a:gridCol>
              </a:tblGrid>
              <a:tr h="353850">
                <a:tc>
                  <a:txBody>
                    <a:bodyPr/>
                    <a:lstStyle/>
                    <a:p>
                      <a:pPr marL="0" lvl="0" indent="0" algn="l" rtl="0">
                        <a:spcBef>
                          <a:spcPts val="0"/>
                        </a:spcBef>
                        <a:spcAft>
                          <a:spcPts val="0"/>
                        </a:spcAft>
                        <a:buNone/>
                      </a:pPr>
                      <a:r>
                        <a:rPr lang="en" b="1">
                          <a:latin typeface="Pontano Sans"/>
                          <a:ea typeface="Pontano Sans"/>
                          <a:cs typeface="Pontano Sans"/>
                          <a:sym typeface="Pontano Sans"/>
                        </a:rPr>
                        <a:t>Criteria</a:t>
                      </a:r>
                      <a:endParaRPr b="1">
                        <a:latin typeface="Pontano Sans"/>
                        <a:ea typeface="Pontano Sans"/>
                        <a:cs typeface="Pontano Sans"/>
                        <a:sym typeface="Pontano Sans"/>
                      </a:endParaRPr>
                    </a:p>
                  </a:txBody>
                  <a:tcPr marL="63500" marR="63500" marT="63500" marB="63500">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latin typeface="Pontano Sans"/>
                          <a:ea typeface="Pontano Sans"/>
                          <a:cs typeface="Pontano Sans"/>
                          <a:sym typeface="Pontano Sans"/>
                        </a:rPr>
                        <a:t>Definition</a:t>
                      </a:r>
                      <a:endParaRPr b="1">
                        <a:latin typeface="Pontano Sans"/>
                        <a:ea typeface="Pontano Sans"/>
                        <a:cs typeface="Pontano Sans"/>
                        <a:sym typeface="Pontano Sans"/>
                      </a:endParaRPr>
                    </a:p>
                  </a:txBody>
                  <a:tcPr marL="63500" marR="63500" marT="63500" marB="63500">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latin typeface="Pontano Sans"/>
                          <a:ea typeface="Pontano Sans"/>
                          <a:cs typeface="Pontano Sans"/>
                          <a:sym typeface="Pontano Sans"/>
                        </a:rPr>
                        <a:t>Example</a:t>
                      </a:r>
                      <a:endParaRPr b="1">
                        <a:latin typeface="Pontano Sans"/>
                        <a:ea typeface="Pontano Sans"/>
                        <a:cs typeface="Pontano Sans"/>
                        <a:sym typeface="Pontano Sans"/>
                      </a:endParaRPr>
                    </a:p>
                  </a:txBody>
                  <a:tcPr marL="63500" marR="63500" marT="63500" marB="63500">
                    <a:lnB w="28575"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b="1">
                          <a:latin typeface="Pontano Sans"/>
                          <a:ea typeface="Pontano Sans"/>
                          <a:cs typeface="Pontano Sans"/>
                          <a:sym typeface="Pontano Sans"/>
                        </a:rPr>
                        <a:t>Rank (0-100) </a:t>
                      </a:r>
                      <a:endParaRPr b="1">
                        <a:latin typeface="Pontano Sans"/>
                        <a:ea typeface="Pontano Sans"/>
                        <a:cs typeface="Pontano Sans"/>
                        <a:sym typeface="Pontano Sans"/>
                      </a:endParaRPr>
                    </a:p>
                  </a:txBody>
                  <a:tcPr marL="63500" marR="63500" marT="63500" marB="63500">
                    <a:lnB w="2857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730775">
                <a:tc>
                  <a:txBody>
                    <a:bodyPr/>
                    <a:lstStyle/>
                    <a:p>
                      <a:pPr marL="0" lvl="0" indent="0" algn="l" rtl="0">
                        <a:spcBef>
                          <a:spcPts val="0"/>
                        </a:spcBef>
                        <a:spcAft>
                          <a:spcPts val="0"/>
                        </a:spcAft>
                        <a:buNone/>
                      </a:pPr>
                      <a:r>
                        <a:rPr lang="en" b="1">
                          <a:latin typeface="Pontano Sans"/>
                          <a:ea typeface="Pontano Sans"/>
                          <a:cs typeface="Pontano Sans"/>
                          <a:sym typeface="Pontano Sans"/>
                        </a:rPr>
                        <a:t>Cost-Savings</a:t>
                      </a:r>
                      <a:endParaRPr b="1">
                        <a:latin typeface="Pontano Sans"/>
                        <a:ea typeface="Pontano Sans"/>
                        <a:cs typeface="Pontano Sans"/>
                        <a:sym typeface="Pontano Sans"/>
                      </a:endParaRPr>
                    </a:p>
                  </a:txBody>
                  <a:tcPr marL="63500" marR="63500" marT="63500" marB="63500">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a:latin typeface="Pontano Sans"/>
                          <a:ea typeface="Pontano Sans"/>
                          <a:cs typeface="Pontano Sans"/>
                          <a:sym typeface="Pontano Sans"/>
                        </a:rPr>
                        <a:t>Identify ways to reduce material costs through the use of sustainable practices</a:t>
                      </a:r>
                      <a:endParaRPr>
                        <a:latin typeface="Pontano Sans"/>
                        <a:ea typeface="Pontano Sans"/>
                        <a:cs typeface="Pontano Sans"/>
                        <a:sym typeface="Pontano Sans"/>
                      </a:endParaRPr>
                    </a:p>
                  </a:txBody>
                  <a:tcPr marL="63500" marR="63500" marT="63500" marB="63500">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a:latin typeface="Pontano Sans"/>
                          <a:ea typeface="Pontano Sans"/>
                          <a:cs typeface="Pontano Sans"/>
                          <a:sym typeface="Pontano Sans"/>
                        </a:rPr>
                        <a:t>Finding a business to take some/all of your waste for free instead of paying for the municipality to take it</a:t>
                      </a:r>
                      <a:endParaRPr>
                        <a:latin typeface="Pontano Sans"/>
                        <a:ea typeface="Pontano Sans"/>
                        <a:cs typeface="Pontano Sans"/>
                        <a:sym typeface="Pontano Sans"/>
                      </a:endParaRPr>
                    </a:p>
                  </a:txBody>
                  <a:tcPr marL="63500" marR="63500" marT="63500" marB="63500">
                    <a:lnT w="28575"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a:latin typeface="Pontano Sans"/>
                        <a:ea typeface="Pontano Sans"/>
                        <a:cs typeface="Pontano Sans"/>
                        <a:sym typeface="Pontano Sans"/>
                      </a:endParaRPr>
                    </a:p>
                  </a:txBody>
                  <a:tcPr marL="63500" marR="63500" marT="63500" marB="63500">
                    <a:lnT w="28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730775">
                <a:tc>
                  <a:txBody>
                    <a:bodyPr/>
                    <a:lstStyle/>
                    <a:p>
                      <a:pPr marL="0" lvl="0" indent="0" algn="l" rtl="0">
                        <a:spcBef>
                          <a:spcPts val="0"/>
                        </a:spcBef>
                        <a:spcAft>
                          <a:spcPts val="0"/>
                        </a:spcAft>
                        <a:buNone/>
                      </a:pPr>
                      <a:r>
                        <a:rPr lang="en" b="1">
                          <a:latin typeface="Pontano Sans"/>
                          <a:ea typeface="Pontano Sans"/>
                          <a:cs typeface="Pontano Sans"/>
                          <a:sym typeface="Pontano Sans"/>
                        </a:rPr>
                        <a:t>New Revenue Generation</a:t>
                      </a:r>
                      <a:endParaRPr b="1">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Any new source of revenue from a new sustainable product </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A biodegradable bottle developed by a company generated a new stream of income</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endParaRPr>
                        <a:latin typeface="Pontano Sans"/>
                        <a:ea typeface="Pontano Sans"/>
                        <a:cs typeface="Pontano Sans"/>
                        <a:sym typeface="Pontano Sans"/>
                      </a:endParaRPr>
                    </a:p>
                  </a:txBody>
                  <a:tcPr marL="63500" marR="63500" marT="63500" marB="63500"/>
                </a:tc>
                <a:extLst>
                  <a:ext uri="{0D108BD9-81ED-4DB2-BD59-A6C34878D82A}">
                    <a16:rowId xmlns:a16="http://schemas.microsoft.com/office/drawing/2014/main" val="10002"/>
                  </a:ext>
                </a:extLst>
              </a:tr>
              <a:tr h="585875">
                <a:tc>
                  <a:txBody>
                    <a:bodyPr/>
                    <a:lstStyle/>
                    <a:p>
                      <a:pPr marL="0" lvl="0" indent="0" algn="l" rtl="0">
                        <a:spcBef>
                          <a:spcPts val="0"/>
                        </a:spcBef>
                        <a:spcAft>
                          <a:spcPts val="0"/>
                        </a:spcAft>
                        <a:buNone/>
                      </a:pPr>
                      <a:r>
                        <a:rPr lang="en" b="1">
                          <a:latin typeface="Pontano Sans"/>
                          <a:ea typeface="Pontano Sans"/>
                          <a:cs typeface="Pontano Sans"/>
                          <a:sym typeface="Pontano Sans"/>
                        </a:rPr>
                        <a:t>Social</a:t>
                      </a:r>
                      <a:endParaRPr b="1">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Have a strong image as a green/sustainable business in order to attract customers</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Advertising your green practices to attract new customers </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endParaRPr>
                        <a:latin typeface="Pontano Sans"/>
                        <a:ea typeface="Pontano Sans"/>
                        <a:cs typeface="Pontano Sans"/>
                        <a:sym typeface="Pontano Sans"/>
                      </a:endParaRPr>
                    </a:p>
                  </a:txBody>
                  <a:tcPr marL="63500" marR="63500" marT="63500" marB="63500"/>
                </a:tc>
                <a:extLst>
                  <a:ext uri="{0D108BD9-81ED-4DB2-BD59-A6C34878D82A}">
                    <a16:rowId xmlns:a16="http://schemas.microsoft.com/office/drawing/2014/main" val="10003"/>
                  </a:ext>
                </a:extLst>
              </a:tr>
              <a:tr h="933425">
                <a:tc>
                  <a:txBody>
                    <a:bodyPr/>
                    <a:lstStyle/>
                    <a:p>
                      <a:pPr marL="0" lvl="0" indent="0" algn="l" rtl="0">
                        <a:spcBef>
                          <a:spcPts val="0"/>
                        </a:spcBef>
                        <a:spcAft>
                          <a:spcPts val="0"/>
                        </a:spcAft>
                        <a:buNone/>
                      </a:pPr>
                      <a:r>
                        <a:rPr lang="en" b="1">
                          <a:latin typeface="Pontano Sans"/>
                          <a:ea typeface="Pontano Sans"/>
                          <a:cs typeface="Pontano Sans"/>
                          <a:sym typeface="Pontano Sans"/>
                        </a:rPr>
                        <a:t>Resiliency</a:t>
                      </a:r>
                      <a:endParaRPr b="1">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The use of reliable, green and local suppliers instead of high-risk suppliers (the life cycle of your product is in your control)</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a:latin typeface="Pontano Sans"/>
                          <a:ea typeface="Pontano Sans"/>
                          <a:cs typeface="Pontano Sans"/>
                          <a:sym typeface="Pontano Sans"/>
                        </a:rPr>
                        <a:t>Getting your eggs from the local organic farm instead of an international supplier</a:t>
                      </a:r>
                      <a:endParaRPr>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endParaRPr>
                        <a:latin typeface="Pontano Sans"/>
                        <a:ea typeface="Pontano Sans"/>
                        <a:cs typeface="Pontano Sans"/>
                        <a:sym typeface="Pontano Sans"/>
                      </a:endParaRPr>
                    </a:p>
                  </a:txBody>
                  <a:tcPr marL="63500" marR="63500" marT="63500" marB="63500"/>
                </a:tc>
                <a:extLst>
                  <a:ext uri="{0D108BD9-81ED-4DB2-BD59-A6C34878D82A}">
                    <a16:rowId xmlns:a16="http://schemas.microsoft.com/office/drawing/2014/main" val="10004"/>
                  </a:ext>
                </a:extLst>
              </a:tr>
            </a:tbl>
          </a:graphicData>
        </a:graphic>
      </p:graphicFrame>
      <p:sp>
        <p:nvSpPr>
          <p:cNvPr id="229" name="Google Shape;229;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Multi-Criteria Analysis</a:t>
            </a:r>
            <a:endParaRPr>
              <a:solidFill>
                <a:srgbClr val="51B148"/>
              </a:solidFill>
            </a:endParaRPr>
          </a:p>
        </p:txBody>
      </p:sp>
      <p:sp>
        <p:nvSpPr>
          <p:cNvPr id="235" name="Google Shape;235;p29"/>
          <p:cNvSpPr/>
          <p:nvPr/>
        </p:nvSpPr>
        <p:spPr>
          <a:xfrm>
            <a:off x="149400" y="1940200"/>
            <a:ext cx="2741400" cy="4758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Pontano Sans"/>
                <a:ea typeface="Pontano Sans"/>
                <a:cs typeface="Pontano Sans"/>
                <a:sym typeface="Pontano Sans"/>
              </a:rPr>
              <a:t>Product Resource Flows</a:t>
            </a:r>
            <a:endParaRPr sz="1800" b="1">
              <a:latin typeface="Pontano Sans"/>
              <a:ea typeface="Pontano Sans"/>
              <a:cs typeface="Pontano Sans"/>
              <a:sym typeface="Pontano Sans"/>
            </a:endParaRPr>
          </a:p>
        </p:txBody>
      </p:sp>
      <p:sp>
        <p:nvSpPr>
          <p:cNvPr id="236" name="Google Shape;236;p29"/>
          <p:cNvSpPr/>
          <p:nvPr/>
        </p:nvSpPr>
        <p:spPr>
          <a:xfrm>
            <a:off x="3189750" y="1539850"/>
            <a:ext cx="2741400" cy="12765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ntano Sans"/>
                <a:ea typeface="Pontano Sans"/>
                <a:cs typeface="Pontano Sans"/>
                <a:sym typeface="Pontano Sans"/>
              </a:rPr>
              <a:t>1. Highlight Waste Products and CE Component(s) of Waste Management Methods</a:t>
            </a:r>
            <a:endParaRPr sz="1800">
              <a:latin typeface="Pontano Sans"/>
              <a:ea typeface="Pontano Sans"/>
              <a:cs typeface="Pontano Sans"/>
              <a:sym typeface="Pontano Sans"/>
            </a:endParaRPr>
          </a:p>
        </p:txBody>
      </p:sp>
      <p:sp>
        <p:nvSpPr>
          <p:cNvPr id="237" name="Google Shape;237;p29"/>
          <p:cNvSpPr/>
          <p:nvPr/>
        </p:nvSpPr>
        <p:spPr>
          <a:xfrm>
            <a:off x="6230100" y="1682050"/>
            <a:ext cx="2741400" cy="9921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ntano Sans"/>
                <a:ea typeface="Pontano Sans"/>
                <a:cs typeface="Pontano Sans"/>
                <a:sym typeface="Pontano Sans"/>
              </a:rPr>
              <a:t>2. Identify Least Effective Waste Management Methods</a:t>
            </a:r>
            <a:endParaRPr sz="1800">
              <a:latin typeface="Pontano Sans"/>
              <a:ea typeface="Pontano Sans"/>
              <a:cs typeface="Pontano Sans"/>
              <a:sym typeface="Pontano Sans"/>
            </a:endParaRPr>
          </a:p>
        </p:txBody>
      </p:sp>
      <p:sp>
        <p:nvSpPr>
          <p:cNvPr id="238" name="Google Shape;238;p29"/>
          <p:cNvSpPr/>
          <p:nvPr/>
        </p:nvSpPr>
        <p:spPr>
          <a:xfrm>
            <a:off x="1705213" y="3206825"/>
            <a:ext cx="2741400" cy="9921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tx1"/>
                </a:solidFill>
                <a:latin typeface="Pontano Sans"/>
                <a:ea typeface="Pontano Sans"/>
                <a:cs typeface="Pontano Sans"/>
                <a:sym typeface="Pontano Sans"/>
              </a:rPr>
              <a:t>3. Use CE Expert Interviews to Determine Possible Solutions</a:t>
            </a:r>
            <a:endParaRPr sz="1800" dirty="0">
              <a:solidFill>
                <a:schemeClr val="tx1"/>
              </a:solidFill>
              <a:latin typeface="Pontano Sans"/>
              <a:ea typeface="Pontano Sans"/>
              <a:cs typeface="Pontano Sans"/>
              <a:sym typeface="Pontano Sans"/>
            </a:endParaRPr>
          </a:p>
        </p:txBody>
      </p:sp>
      <p:sp>
        <p:nvSpPr>
          <p:cNvPr id="239" name="Google Shape;239;p29"/>
          <p:cNvSpPr/>
          <p:nvPr/>
        </p:nvSpPr>
        <p:spPr>
          <a:xfrm>
            <a:off x="4745625" y="3207125"/>
            <a:ext cx="2741400" cy="9921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ntano Sans"/>
                <a:ea typeface="Pontano Sans"/>
                <a:cs typeface="Pontano Sans"/>
                <a:sym typeface="Pontano Sans"/>
              </a:rPr>
              <a:t>4. Identify the Best CE Practice Using Criteria Rankings</a:t>
            </a:r>
            <a:endParaRPr sz="1800">
              <a:latin typeface="Pontano Sans"/>
              <a:ea typeface="Pontano Sans"/>
              <a:cs typeface="Pontano Sans"/>
              <a:sym typeface="Pontano Sans"/>
            </a:endParaRPr>
          </a:p>
        </p:txBody>
      </p:sp>
      <p:cxnSp>
        <p:nvCxnSpPr>
          <p:cNvPr id="240" name="Google Shape;240;p29"/>
          <p:cNvCxnSpPr>
            <a:stCxn id="235" idx="3"/>
            <a:endCxn id="236" idx="1"/>
          </p:cNvCxnSpPr>
          <p:nvPr/>
        </p:nvCxnSpPr>
        <p:spPr>
          <a:xfrm>
            <a:off x="2890800" y="2178100"/>
            <a:ext cx="299100" cy="0"/>
          </a:xfrm>
          <a:prstGeom prst="straightConnector1">
            <a:avLst/>
          </a:prstGeom>
          <a:noFill/>
          <a:ln w="28575" cap="flat" cmpd="sng">
            <a:solidFill>
              <a:schemeClr val="dk1"/>
            </a:solidFill>
            <a:prstDash val="solid"/>
            <a:round/>
            <a:headEnd type="none" w="med" len="med"/>
            <a:tailEnd type="triangle" w="med" len="med"/>
          </a:ln>
        </p:spPr>
      </p:cxnSp>
      <p:cxnSp>
        <p:nvCxnSpPr>
          <p:cNvPr id="241" name="Google Shape;241;p29"/>
          <p:cNvCxnSpPr>
            <a:stCxn id="236" idx="3"/>
            <a:endCxn id="237" idx="1"/>
          </p:cNvCxnSpPr>
          <p:nvPr/>
        </p:nvCxnSpPr>
        <p:spPr>
          <a:xfrm>
            <a:off x="5931150" y="2178100"/>
            <a:ext cx="299100" cy="0"/>
          </a:xfrm>
          <a:prstGeom prst="straightConnector1">
            <a:avLst/>
          </a:prstGeom>
          <a:noFill/>
          <a:ln w="28575" cap="flat" cmpd="sng">
            <a:solidFill>
              <a:schemeClr val="dk1"/>
            </a:solidFill>
            <a:prstDash val="solid"/>
            <a:round/>
            <a:headEnd type="none" w="med" len="med"/>
            <a:tailEnd type="triangle" w="med" len="med"/>
          </a:ln>
        </p:spPr>
      </p:cxnSp>
      <p:cxnSp>
        <p:nvCxnSpPr>
          <p:cNvPr id="242" name="Google Shape;242;p29"/>
          <p:cNvCxnSpPr>
            <a:stCxn id="237" idx="2"/>
            <a:endCxn id="238" idx="0"/>
          </p:cNvCxnSpPr>
          <p:nvPr/>
        </p:nvCxnSpPr>
        <p:spPr>
          <a:xfrm rot="5400000">
            <a:off x="5071950" y="678100"/>
            <a:ext cx="532800" cy="4524900"/>
          </a:xfrm>
          <a:prstGeom prst="bentConnector3">
            <a:avLst>
              <a:gd name="adj1" fmla="val 49988"/>
            </a:avLst>
          </a:prstGeom>
          <a:noFill/>
          <a:ln w="28575" cap="flat" cmpd="sng">
            <a:solidFill>
              <a:schemeClr val="dk1"/>
            </a:solidFill>
            <a:prstDash val="solid"/>
            <a:round/>
            <a:headEnd type="none" w="med" len="med"/>
            <a:tailEnd type="triangle" w="med" len="med"/>
          </a:ln>
        </p:spPr>
      </p:cxnSp>
      <p:cxnSp>
        <p:nvCxnSpPr>
          <p:cNvPr id="243" name="Google Shape;243;p29"/>
          <p:cNvCxnSpPr>
            <a:stCxn id="238" idx="3"/>
            <a:endCxn id="239" idx="1"/>
          </p:cNvCxnSpPr>
          <p:nvPr/>
        </p:nvCxnSpPr>
        <p:spPr>
          <a:xfrm>
            <a:off x="4446613" y="3702875"/>
            <a:ext cx="299100" cy="600"/>
          </a:xfrm>
          <a:prstGeom prst="bentConnector3">
            <a:avLst>
              <a:gd name="adj1" fmla="val 49985"/>
            </a:avLst>
          </a:prstGeom>
          <a:noFill/>
          <a:ln w="28575" cap="flat" cmpd="sng">
            <a:solidFill>
              <a:srgbClr val="000000"/>
            </a:solidFill>
            <a:prstDash val="solid"/>
            <a:round/>
            <a:headEnd type="none" w="med" len="med"/>
            <a:tailEnd type="triangle" w="med" len="med"/>
          </a:ln>
        </p:spPr>
      </p:cxnSp>
      <p:sp>
        <p:nvSpPr>
          <p:cNvPr id="244" name="Google Shape;244;p2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1000"/>
                                        <p:tgtEl>
                                          <p:spTgt spid="240"/>
                                        </p:tgtEl>
                                      </p:cBhvr>
                                    </p:animEffect>
                                  </p:childTnLst>
                                </p:cTn>
                              </p:par>
                              <p:par>
                                <p:cTn id="13" presetID="10" presetClass="entr" presetSubtype="0"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animEffect transition="in" filter="fade">
                                      <p:cBhvr>
                                        <p:cTn id="15" dur="1000"/>
                                        <p:tgtEl>
                                          <p:spTgt spid="2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fade">
                                      <p:cBhvr>
                                        <p:cTn id="20" dur="1000"/>
                                        <p:tgtEl>
                                          <p:spTgt spid="241"/>
                                        </p:tgtEl>
                                      </p:cBhvr>
                                    </p:animEffect>
                                  </p:childTnLst>
                                </p:cTn>
                              </p:par>
                              <p:par>
                                <p:cTn id="21" presetID="10" presetClass="entr" presetSubtype="0" fill="hold" nodeType="withEffect">
                                  <p:stCondLst>
                                    <p:cond delay="0"/>
                                  </p:stCondLst>
                                  <p:childTnLst>
                                    <p:set>
                                      <p:cBhvr>
                                        <p:cTn id="22" dur="1" fill="hold">
                                          <p:stCondLst>
                                            <p:cond delay="0"/>
                                          </p:stCondLst>
                                        </p:cTn>
                                        <p:tgtEl>
                                          <p:spTgt spid="237"/>
                                        </p:tgtEl>
                                        <p:attrNameLst>
                                          <p:attrName>style.visibility</p:attrName>
                                        </p:attrNameLst>
                                      </p:cBhvr>
                                      <p:to>
                                        <p:strVal val="visible"/>
                                      </p:to>
                                    </p:set>
                                    <p:animEffect transition="in" filter="fade">
                                      <p:cBhvr>
                                        <p:cTn id="23" dur="1000"/>
                                        <p:tgtEl>
                                          <p:spTgt spid="2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2"/>
                                        </p:tgtEl>
                                        <p:attrNameLst>
                                          <p:attrName>style.visibility</p:attrName>
                                        </p:attrNameLst>
                                      </p:cBhvr>
                                      <p:to>
                                        <p:strVal val="visible"/>
                                      </p:to>
                                    </p:set>
                                    <p:animEffect transition="in" filter="fade">
                                      <p:cBhvr>
                                        <p:cTn id="28" dur="1000"/>
                                        <p:tgtEl>
                                          <p:spTgt spid="242"/>
                                        </p:tgtEl>
                                      </p:cBhvr>
                                    </p:animEffect>
                                  </p:childTnLst>
                                </p:cTn>
                              </p:par>
                              <p:par>
                                <p:cTn id="29" presetID="10" presetClass="entr" presetSubtype="0" fill="hold"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fade">
                                      <p:cBhvr>
                                        <p:cTn id="31" dur="1000"/>
                                        <p:tgtEl>
                                          <p:spTgt spid="2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fade">
                                      <p:cBhvr>
                                        <p:cTn id="36" dur="1000"/>
                                        <p:tgtEl>
                                          <p:spTgt spid="243"/>
                                        </p:tgtEl>
                                      </p:cBhvr>
                                    </p:animEffect>
                                  </p:childTnLst>
                                </p:cTn>
                              </p:par>
                              <p:par>
                                <p:cTn id="37" presetID="10" presetClass="entr" presetSubtype="0" fill="hold" nodeType="withEffect">
                                  <p:stCondLst>
                                    <p:cond delay="0"/>
                                  </p:stCondLst>
                                  <p:childTnLst>
                                    <p:set>
                                      <p:cBhvr>
                                        <p:cTn id="38" dur="1" fill="hold">
                                          <p:stCondLst>
                                            <p:cond delay="0"/>
                                          </p:stCondLst>
                                        </p:cTn>
                                        <p:tgtEl>
                                          <p:spTgt spid="239"/>
                                        </p:tgtEl>
                                        <p:attrNameLst>
                                          <p:attrName>style.visibility</p:attrName>
                                        </p:attrNameLst>
                                      </p:cBhvr>
                                      <p:to>
                                        <p:strVal val="visible"/>
                                      </p:to>
                                    </p:set>
                                    <p:animEffect transition="in" filter="fade">
                                      <p:cBhvr>
                                        <p:cTn id="39"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52700" y="226725"/>
            <a:ext cx="6667200" cy="8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1B148"/>
                </a:solidFill>
              </a:rPr>
              <a:t>Five </a:t>
            </a:r>
            <a:r>
              <a:rPr lang="en">
                <a:solidFill>
                  <a:srgbClr val="51B148"/>
                </a:solidFill>
                <a:latin typeface="Pontano Sans"/>
                <a:ea typeface="Pontano Sans"/>
                <a:cs typeface="Pontano Sans"/>
                <a:sym typeface="Pontano Sans"/>
              </a:rPr>
              <a:t>Components </a:t>
            </a:r>
            <a:r>
              <a:rPr lang="en">
                <a:solidFill>
                  <a:srgbClr val="51B148"/>
                </a:solidFill>
              </a:rPr>
              <a:t>of a </a:t>
            </a:r>
            <a:r>
              <a:rPr lang="en">
                <a:solidFill>
                  <a:srgbClr val="51B148"/>
                </a:solidFill>
                <a:latin typeface="Pontano Sans"/>
                <a:ea typeface="Pontano Sans"/>
                <a:cs typeface="Pontano Sans"/>
                <a:sym typeface="Pontano Sans"/>
              </a:rPr>
              <a:t>C</a:t>
            </a:r>
            <a:r>
              <a:rPr lang="en">
                <a:solidFill>
                  <a:srgbClr val="51B148"/>
                </a:solidFill>
              </a:rPr>
              <a:t>E</a:t>
            </a:r>
            <a:endParaRPr>
              <a:solidFill>
                <a:srgbClr val="51B148"/>
              </a:solidFill>
              <a:latin typeface="Pontano Sans"/>
              <a:ea typeface="Pontano Sans"/>
              <a:cs typeface="Pontano Sans"/>
              <a:sym typeface="Pontano Sans"/>
            </a:endParaRPr>
          </a:p>
        </p:txBody>
      </p:sp>
      <p:graphicFrame>
        <p:nvGraphicFramePr>
          <p:cNvPr id="250" name="Google Shape;250;p30"/>
          <p:cNvGraphicFramePr/>
          <p:nvPr/>
        </p:nvGraphicFramePr>
        <p:xfrm>
          <a:off x="594500" y="1346358"/>
          <a:ext cx="7954975" cy="3190225"/>
        </p:xfrm>
        <a:graphic>
          <a:graphicData uri="http://schemas.openxmlformats.org/drawingml/2006/table">
            <a:tbl>
              <a:tblPr>
                <a:noFill/>
                <a:tableStyleId>{15DD02F0-1356-48A4-969F-6186FA3F7828}</a:tableStyleId>
              </a:tblPr>
              <a:tblGrid>
                <a:gridCol w="2497450">
                  <a:extLst>
                    <a:ext uri="{9D8B030D-6E8A-4147-A177-3AD203B41FA5}">
                      <a16:colId xmlns:a16="http://schemas.microsoft.com/office/drawing/2014/main" val="20000"/>
                    </a:ext>
                  </a:extLst>
                </a:gridCol>
                <a:gridCol w="5457525">
                  <a:extLst>
                    <a:ext uri="{9D8B030D-6E8A-4147-A177-3AD203B41FA5}">
                      <a16:colId xmlns:a16="http://schemas.microsoft.com/office/drawing/2014/main" val="20001"/>
                    </a:ext>
                  </a:extLst>
                </a:gridCol>
              </a:tblGrid>
              <a:tr h="563950">
                <a:tc>
                  <a:txBody>
                    <a:bodyPr/>
                    <a:lstStyle/>
                    <a:p>
                      <a:pPr marL="0" lvl="0" indent="0" algn="l" rtl="0">
                        <a:spcBef>
                          <a:spcPts val="0"/>
                        </a:spcBef>
                        <a:spcAft>
                          <a:spcPts val="0"/>
                        </a:spcAft>
                        <a:buNone/>
                      </a:pPr>
                      <a:r>
                        <a:rPr lang="en" sz="1800" b="1">
                          <a:latin typeface="Pontano Sans"/>
                          <a:ea typeface="Pontano Sans"/>
                          <a:cs typeface="Pontano Sans"/>
                          <a:sym typeface="Pontano Sans"/>
                        </a:rPr>
                        <a:t>Component</a:t>
                      </a:r>
                      <a:endParaRPr sz="1800" b="1">
                        <a:latin typeface="Pontano Sans"/>
                        <a:ea typeface="Pontano Sans"/>
                        <a:cs typeface="Pontano Sans"/>
                        <a:sym typeface="Pontano Sans"/>
                      </a:endParaRPr>
                    </a:p>
                  </a:txBody>
                  <a:tcPr marL="63500" marR="63500" marT="63500" marB="63500">
                    <a:solidFill>
                      <a:srgbClr val="D9D9D9"/>
                    </a:solidFill>
                  </a:tcPr>
                </a:tc>
                <a:tc>
                  <a:txBody>
                    <a:bodyPr/>
                    <a:lstStyle/>
                    <a:p>
                      <a:pPr marL="0" lvl="0" indent="0" algn="l" rtl="0">
                        <a:spcBef>
                          <a:spcPts val="0"/>
                        </a:spcBef>
                        <a:spcAft>
                          <a:spcPts val="0"/>
                        </a:spcAft>
                        <a:buNone/>
                      </a:pPr>
                      <a:r>
                        <a:rPr lang="en" sz="1800" b="1">
                          <a:latin typeface="Pontano Sans"/>
                          <a:ea typeface="Pontano Sans"/>
                          <a:cs typeface="Pontano Sans"/>
                          <a:sym typeface="Pontano Sans"/>
                        </a:rPr>
                        <a:t>Description</a:t>
                      </a:r>
                      <a:endParaRPr sz="1800" b="1">
                        <a:latin typeface="Pontano Sans"/>
                        <a:ea typeface="Pontano Sans"/>
                        <a:cs typeface="Pontano Sans"/>
                        <a:sym typeface="Pontano Sans"/>
                      </a:endParaRPr>
                    </a:p>
                  </a:txBody>
                  <a:tcPr marL="63500" marR="63500" marT="63500" marB="63500">
                    <a:solidFill>
                      <a:srgbClr val="D9D9D9"/>
                    </a:solidFill>
                  </a:tcPr>
                </a:tc>
                <a:extLst>
                  <a:ext uri="{0D108BD9-81ED-4DB2-BD59-A6C34878D82A}">
                    <a16:rowId xmlns:a16="http://schemas.microsoft.com/office/drawing/2014/main" val="10000"/>
                  </a:ext>
                </a:extLst>
              </a:tr>
              <a:tr h="476200">
                <a:tc>
                  <a:txBody>
                    <a:bodyPr/>
                    <a:lstStyle/>
                    <a:p>
                      <a:pPr marL="0" lvl="0" indent="0" algn="l" rtl="0">
                        <a:spcBef>
                          <a:spcPts val="0"/>
                        </a:spcBef>
                        <a:spcAft>
                          <a:spcPts val="0"/>
                        </a:spcAft>
                        <a:buNone/>
                      </a:pPr>
                      <a:r>
                        <a:rPr lang="en" sz="1800">
                          <a:latin typeface="Pontano Sans"/>
                          <a:ea typeface="Pontano Sans"/>
                          <a:cs typeface="Pontano Sans"/>
                          <a:sym typeface="Pontano Sans"/>
                        </a:rPr>
                        <a:t>Reuse</a:t>
                      </a:r>
                      <a:endParaRPr sz="1800">
                        <a:latin typeface="Pontano Sans"/>
                        <a:ea typeface="Pontano Sans"/>
                        <a:cs typeface="Pontano Sans"/>
                        <a:sym typeface="Pontano Sans"/>
                      </a:endParaRPr>
                    </a:p>
                  </a:txBody>
                  <a:tcPr marL="63500" marR="63500" marT="63500" marB="63500">
                    <a:solidFill>
                      <a:srgbClr val="6AA84F"/>
                    </a:solidFill>
                  </a:tcPr>
                </a:tc>
                <a:tc>
                  <a:txBody>
                    <a:bodyPr/>
                    <a:lstStyle/>
                    <a:p>
                      <a:pPr marL="0" lvl="0" indent="0" algn="l" rtl="0">
                        <a:spcBef>
                          <a:spcPts val="0"/>
                        </a:spcBef>
                        <a:spcAft>
                          <a:spcPts val="0"/>
                        </a:spcAft>
                        <a:buNone/>
                      </a:pPr>
                      <a:r>
                        <a:rPr lang="en" sz="1800">
                          <a:latin typeface="Pontano Sans"/>
                          <a:ea typeface="Pontano Sans"/>
                          <a:cs typeface="Pontano Sans"/>
                          <a:sym typeface="Pontano Sans"/>
                        </a:rPr>
                        <a:t>Used again</a:t>
                      </a:r>
                      <a:endParaRPr sz="1800">
                        <a:latin typeface="Pontano Sans"/>
                        <a:ea typeface="Pontano Sans"/>
                        <a:cs typeface="Pontano Sans"/>
                        <a:sym typeface="Pontano Sans"/>
                      </a:endParaRPr>
                    </a:p>
                  </a:txBody>
                  <a:tcPr marL="63500" marR="63500" marT="63500" marB="63500">
                    <a:solidFill>
                      <a:srgbClr val="6AA84F"/>
                    </a:solidFill>
                  </a:tcPr>
                </a:tc>
                <a:extLst>
                  <a:ext uri="{0D108BD9-81ED-4DB2-BD59-A6C34878D82A}">
                    <a16:rowId xmlns:a16="http://schemas.microsoft.com/office/drawing/2014/main" val="10001"/>
                  </a:ext>
                </a:extLst>
              </a:tr>
              <a:tr h="482700">
                <a:tc>
                  <a:txBody>
                    <a:bodyPr/>
                    <a:lstStyle/>
                    <a:p>
                      <a:pPr marL="0" lvl="0" indent="0" algn="l" rtl="0">
                        <a:spcBef>
                          <a:spcPts val="0"/>
                        </a:spcBef>
                        <a:spcAft>
                          <a:spcPts val="0"/>
                        </a:spcAft>
                        <a:buNone/>
                      </a:pPr>
                      <a:r>
                        <a:rPr lang="en" sz="1800">
                          <a:latin typeface="Pontano Sans"/>
                          <a:ea typeface="Pontano Sans"/>
                          <a:cs typeface="Pontano Sans"/>
                          <a:sym typeface="Pontano Sans"/>
                        </a:rPr>
                        <a:t>Repair</a:t>
                      </a:r>
                      <a:endParaRPr sz="1800">
                        <a:latin typeface="Pontano Sans"/>
                        <a:ea typeface="Pontano Sans"/>
                        <a:cs typeface="Pontano Sans"/>
                        <a:sym typeface="Pontano Sans"/>
                      </a:endParaRPr>
                    </a:p>
                  </a:txBody>
                  <a:tcPr marL="63500" marR="63500" marT="63500" marB="63500">
                    <a:solidFill>
                      <a:srgbClr val="93C47D"/>
                    </a:solidFill>
                  </a:tcPr>
                </a:tc>
                <a:tc>
                  <a:txBody>
                    <a:bodyPr/>
                    <a:lstStyle/>
                    <a:p>
                      <a:pPr marL="0" lvl="0" indent="0" algn="l" rtl="0">
                        <a:spcBef>
                          <a:spcPts val="0"/>
                        </a:spcBef>
                        <a:spcAft>
                          <a:spcPts val="0"/>
                        </a:spcAft>
                        <a:buNone/>
                      </a:pPr>
                      <a:r>
                        <a:rPr lang="en" sz="1800">
                          <a:latin typeface="Pontano Sans"/>
                          <a:ea typeface="Pontano Sans"/>
                          <a:cs typeface="Pontano Sans"/>
                          <a:sym typeface="Pontano Sans"/>
                        </a:rPr>
                        <a:t>Damaged parts replaced to extend life</a:t>
                      </a:r>
                      <a:endParaRPr sz="1800">
                        <a:latin typeface="Pontano Sans"/>
                        <a:ea typeface="Pontano Sans"/>
                        <a:cs typeface="Pontano Sans"/>
                        <a:sym typeface="Pontano Sans"/>
                      </a:endParaRPr>
                    </a:p>
                  </a:txBody>
                  <a:tcPr marL="63500" marR="63500" marT="63500" marB="63500">
                    <a:solidFill>
                      <a:srgbClr val="93C47D"/>
                    </a:solidFill>
                  </a:tcPr>
                </a:tc>
                <a:extLst>
                  <a:ext uri="{0D108BD9-81ED-4DB2-BD59-A6C34878D82A}">
                    <a16:rowId xmlns:a16="http://schemas.microsoft.com/office/drawing/2014/main" val="10002"/>
                  </a:ext>
                </a:extLst>
              </a:tr>
              <a:tr h="560900">
                <a:tc>
                  <a:txBody>
                    <a:bodyPr/>
                    <a:lstStyle/>
                    <a:p>
                      <a:pPr marL="0" lvl="0" indent="0" algn="l" rtl="0">
                        <a:spcBef>
                          <a:spcPts val="0"/>
                        </a:spcBef>
                        <a:spcAft>
                          <a:spcPts val="0"/>
                        </a:spcAft>
                        <a:buNone/>
                      </a:pPr>
                      <a:r>
                        <a:rPr lang="en" sz="1800">
                          <a:latin typeface="Pontano Sans"/>
                          <a:ea typeface="Pontano Sans"/>
                          <a:cs typeface="Pontano Sans"/>
                          <a:sym typeface="Pontano Sans"/>
                        </a:rPr>
                        <a:t>Parts Harvest</a:t>
                      </a:r>
                      <a:endParaRPr sz="1800">
                        <a:latin typeface="Pontano Sans"/>
                        <a:ea typeface="Pontano Sans"/>
                        <a:cs typeface="Pontano Sans"/>
                        <a:sym typeface="Pontano Sans"/>
                      </a:endParaRPr>
                    </a:p>
                  </a:txBody>
                  <a:tcPr marL="63500" marR="63500" marT="63500" marB="63500">
                    <a:solidFill>
                      <a:srgbClr val="B6D7A8"/>
                    </a:solidFill>
                  </a:tcPr>
                </a:tc>
                <a:tc>
                  <a:txBody>
                    <a:bodyPr/>
                    <a:lstStyle/>
                    <a:p>
                      <a:pPr marL="0" lvl="0" indent="0" algn="l" rtl="0">
                        <a:spcBef>
                          <a:spcPts val="0"/>
                        </a:spcBef>
                        <a:spcAft>
                          <a:spcPts val="0"/>
                        </a:spcAft>
                        <a:buNone/>
                      </a:pPr>
                      <a:r>
                        <a:rPr lang="en" sz="1800">
                          <a:latin typeface="Pontano Sans"/>
                          <a:ea typeface="Pontano Sans"/>
                          <a:cs typeface="Pontano Sans"/>
                          <a:sym typeface="Pontano Sans"/>
                        </a:rPr>
                        <a:t>Useful parts of a product taken out for use elsewhere</a:t>
                      </a:r>
                      <a:endParaRPr sz="1800">
                        <a:latin typeface="Pontano Sans"/>
                        <a:ea typeface="Pontano Sans"/>
                        <a:cs typeface="Pontano Sans"/>
                        <a:sym typeface="Pontano Sans"/>
                      </a:endParaRPr>
                    </a:p>
                  </a:txBody>
                  <a:tcPr marL="63500" marR="63500" marT="63500" marB="63500">
                    <a:solidFill>
                      <a:srgbClr val="B6D7A8"/>
                    </a:solidFill>
                  </a:tcPr>
                </a:tc>
                <a:extLst>
                  <a:ext uri="{0D108BD9-81ED-4DB2-BD59-A6C34878D82A}">
                    <a16:rowId xmlns:a16="http://schemas.microsoft.com/office/drawing/2014/main" val="10003"/>
                  </a:ext>
                </a:extLst>
              </a:tr>
              <a:tr h="542525">
                <a:tc>
                  <a:txBody>
                    <a:bodyPr/>
                    <a:lstStyle/>
                    <a:p>
                      <a:pPr marL="0" lvl="0" indent="0" algn="l" rtl="0">
                        <a:spcBef>
                          <a:spcPts val="0"/>
                        </a:spcBef>
                        <a:spcAft>
                          <a:spcPts val="0"/>
                        </a:spcAft>
                        <a:buNone/>
                      </a:pPr>
                      <a:r>
                        <a:rPr lang="en" sz="1800">
                          <a:latin typeface="Pontano Sans"/>
                          <a:ea typeface="Pontano Sans"/>
                          <a:cs typeface="Pontano Sans"/>
                          <a:sym typeface="Pontano Sans"/>
                        </a:rPr>
                        <a:t>Recycling</a:t>
                      </a:r>
                      <a:endParaRPr sz="1800">
                        <a:latin typeface="Pontano Sans"/>
                        <a:ea typeface="Pontano Sans"/>
                        <a:cs typeface="Pontano Sans"/>
                        <a:sym typeface="Pontano Sans"/>
                      </a:endParaRPr>
                    </a:p>
                  </a:txBody>
                  <a:tcPr marL="63500" marR="63500" marT="63500" marB="63500">
                    <a:solidFill>
                      <a:srgbClr val="D9EAD3"/>
                    </a:solidFill>
                  </a:tcPr>
                </a:tc>
                <a:tc>
                  <a:txBody>
                    <a:bodyPr/>
                    <a:lstStyle/>
                    <a:p>
                      <a:pPr marL="0" lvl="0" indent="0" algn="l" rtl="0">
                        <a:spcBef>
                          <a:spcPts val="0"/>
                        </a:spcBef>
                        <a:spcAft>
                          <a:spcPts val="0"/>
                        </a:spcAft>
                        <a:buNone/>
                      </a:pPr>
                      <a:r>
                        <a:rPr lang="en" sz="1800">
                          <a:latin typeface="Pontano Sans"/>
                          <a:ea typeface="Pontano Sans"/>
                          <a:cs typeface="Pontano Sans"/>
                          <a:sym typeface="Pontano Sans"/>
                        </a:rPr>
                        <a:t>Broken down into raw materials</a:t>
                      </a:r>
                      <a:endParaRPr sz="1800">
                        <a:latin typeface="Pontano Sans"/>
                        <a:ea typeface="Pontano Sans"/>
                        <a:cs typeface="Pontano Sans"/>
                        <a:sym typeface="Pontano Sans"/>
                      </a:endParaRPr>
                    </a:p>
                  </a:txBody>
                  <a:tcPr marL="63500" marR="63500" marT="63500" marB="63500">
                    <a:solidFill>
                      <a:srgbClr val="D9EAD3"/>
                    </a:solidFill>
                  </a:tcPr>
                </a:tc>
                <a:extLst>
                  <a:ext uri="{0D108BD9-81ED-4DB2-BD59-A6C34878D82A}">
                    <a16:rowId xmlns:a16="http://schemas.microsoft.com/office/drawing/2014/main" val="10004"/>
                  </a:ext>
                </a:extLst>
              </a:tr>
              <a:tr h="563950">
                <a:tc>
                  <a:txBody>
                    <a:bodyPr/>
                    <a:lstStyle/>
                    <a:p>
                      <a:pPr marL="0" lvl="0" indent="0" algn="l" rtl="0">
                        <a:spcBef>
                          <a:spcPts val="0"/>
                        </a:spcBef>
                        <a:spcAft>
                          <a:spcPts val="0"/>
                        </a:spcAft>
                        <a:buNone/>
                      </a:pPr>
                      <a:r>
                        <a:rPr lang="en" sz="1800">
                          <a:latin typeface="Pontano Sans"/>
                          <a:ea typeface="Pontano Sans"/>
                          <a:cs typeface="Pontano Sans"/>
                          <a:sym typeface="Pontano Sans"/>
                        </a:rPr>
                        <a:t>None</a:t>
                      </a:r>
                      <a:endParaRPr sz="1800">
                        <a:latin typeface="Pontano Sans"/>
                        <a:ea typeface="Pontano Sans"/>
                        <a:cs typeface="Pontano Sans"/>
                        <a:sym typeface="Pontano Sans"/>
                      </a:endParaRPr>
                    </a:p>
                  </a:txBody>
                  <a:tcPr marL="63500" marR="63500" marT="63500" marB="63500"/>
                </a:tc>
                <a:tc>
                  <a:txBody>
                    <a:bodyPr/>
                    <a:lstStyle/>
                    <a:p>
                      <a:pPr marL="0" lvl="0" indent="0" algn="l" rtl="0">
                        <a:spcBef>
                          <a:spcPts val="0"/>
                        </a:spcBef>
                        <a:spcAft>
                          <a:spcPts val="0"/>
                        </a:spcAft>
                        <a:buNone/>
                      </a:pPr>
                      <a:r>
                        <a:rPr lang="en" sz="1800">
                          <a:latin typeface="Pontano Sans"/>
                          <a:ea typeface="Pontano Sans"/>
                          <a:cs typeface="Pontano Sans"/>
                          <a:sym typeface="Pontano Sans"/>
                        </a:rPr>
                        <a:t>Landfilled or incinerated (linear economy)</a:t>
                      </a:r>
                      <a:endParaRPr sz="1800">
                        <a:latin typeface="Pontano Sans"/>
                        <a:ea typeface="Pontano Sans"/>
                        <a:cs typeface="Pontano Sans"/>
                        <a:sym typeface="Pontano Sans"/>
                      </a:endParaRPr>
                    </a:p>
                  </a:txBody>
                  <a:tcPr marL="63500" marR="63500" marT="63500" marB="63500"/>
                </a:tc>
                <a:extLst>
                  <a:ext uri="{0D108BD9-81ED-4DB2-BD59-A6C34878D82A}">
                    <a16:rowId xmlns:a16="http://schemas.microsoft.com/office/drawing/2014/main" val="10005"/>
                  </a:ext>
                </a:extLst>
              </a:tr>
            </a:tbl>
          </a:graphicData>
        </a:graphic>
      </p:graphicFrame>
      <p:sp>
        <p:nvSpPr>
          <p:cNvPr id="251" name="Google Shape;251;p30"/>
          <p:cNvSpPr/>
          <p:nvPr/>
        </p:nvSpPr>
        <p:spPr>
          <a:xfrm>
            <a:off x="6296500" y="140775"/>
            <a:ext cx="2741400" cy="9921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ntano Sans"/>
                <a:ea typeface="Pontano Sans"/>
                <a:cs typeface="Pontano Sans"/>
                <a:sym typeface="Pontano Sans"/>
              </a:rPr>
              <a:t>2. Identify Least Effective Waste Management Methods</a:t>
            </a:r>
            <a:endParaRPr sz="1800">
              <a:latin typeface="Pontano Sans"/>
              <a:ea typeface="Pontano Sans"/>
              <a:cs typeface="Pontano Sans"/>
              <a:sym typeface="Pontano Sans"/>
            </a:endParaRPr>
          </a:p>
        </p:txBody>
      </p:sp>
      <p:sp>
        <p:nvSpPr>
          <p:cNvPr id="252" name="Google Shape;252;p3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0" y="244800"/>
            <a:ext cx="6667200" cy="7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Best Practice Example</a:t>
            </a:r>
            <a:endParaRPr/>
          </a:p>
        </p:txBody>
      </p:sp>
      <p:sp>
        <p:nvSpPr>
          <p:cNvPr id="258" name="Google Shape;258;p31"/>
          <p:cNvSpPr txBox="1">
            <a:spLocks noGrp="1"/>
          </p:cNvSpPr>
          <p:nvPr>
            <p:ph type="body" idx="4294967295"/>
          </p:nvPr>
        </p:nvSpPr>
        <p:spPr>
          <a:xfrm>
            <a:off x="1143050" y="1035704"/>
            <a:ext cx="3404700" cy="1769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solidFill>
                  <a:schemeClr val="tx1"/>
                </a:solidFill>
              </a:rPr>
              <a:t>Cost Savings: 50</a:t>
            </a:r>
            <a:endParaRPr sz="1800" dirty="0">
              <a:solidFill>
                <a:schemeClr val="tx1"/>
              </a:solidFill>
            </a:endParaRPr>
          </a:p>
          <a:p>
            <a:pPr marL="0" lvl="0" indent="0" algn="l" rtl="0">
              <a:lnSpc>
                <a:spcPct val="150000"/>
              </a:lnSpc>
              <a:spcBef>
                <a:spcPts val="0"/>
              </a:spcBef>
              <a:spcAft>
                <a:spcPts val="0"/>
              </a:spcAft>
              <a:buNone/>
            </a:pPr>
            <a:r>
              <a:rPr lang="en" sz="1800" dirty="0">
                <a:solidFill>
                  <a:schemeClr val="tx1"/>
                </a:solidFill>
              </a:rPr>
              <a:t>New Revenue Generation: 80</a:t>
            </a:r>
            <a:endParaRPr sz="1800" dirty="0">
              <a:solidFill>
                <a:schemeClr val="tx1"/>
              </a:solidFill>
            </a:endParaRPr>
          </a:p>
          <a:p>
            <a:pPr marL="0" lvl="0" indent="0" algn="l" rtl="0">
              <a:lnSpc>
                <a:spcPct val="150000"/>
              </a:lnSpc>
              <a:spcBef>
                <a:spcPts val="0"/>
              </a:spcBef>
              <a:spcAft>
                <a:spcPts val="0"/>
              </a:spcAft>
              <a:buNone/>
            </a:pPr>
            <a:r>
              <a:rPr lang="en" sz="1800" dirty="0">
                <a:solidFill>
                  <a:schemeClr val="tx1"/>
                </a:solidFill>
              </a:rPr>
              <a:t>Social: 25</a:t>
            </a:r>
            <a:endParaRPr sz="1800" dirty="0">
              <a:solidFill>
                <a:schemeClr val="tx1"/>
              </a:solidFill>
            </a:endParaRPr>
          </a:p>
          <a:p>
            <a:pPr marL="0" lvl="0" indent="0" algn="l" rtl="0">
              <a:lnSpc>
                <a:spcPct val="150000"/>
              </a:lnSpc>
              <a:spcBef>
                <a:spcPts val="0"/>
              </a:spcBef>
              <a:spcAft>
                <a:spcPts val="0"/>
              </a:spcAft>
              <a:buNone/>
            </a:pPr>
            <a:r>
              <a:rPr lang="en" sz="1800" dirty="0">
                <a:solidFill>
                  <a:schemeClr val="tx1"/>
                </a:solidFill>
              </a:rPr>
              <a:t>Resiliency: 10</a:t>
            </a:r>
            <a:endParaRPr sz="1800" dirty="0">
              <a:solidFill>
                <a:schemeClr val="tx1"/>
              </a:solidFill>
            </a:endParaRPr>
          </a:p>
          <a:p>
            <a:pPr marL="0" lvl="0" indent="0" algn="l" rtl="0">
              <a:spcBef>
                <a:spcPts val="600"/>
              </a:spcBef>
              <a:spcAft>
                <a:spcPts val="0"/>
              </a:spcAft>
              <a:buNone/>
            </a:pPr>
            <a:endParaRPr dirty="0"/>
          </a:p>
        </p:txBody>
      </p:sp>
      <p:graphicFrame>
        <p:nvGraphicFramePr>
          <p:cNvPr id="259" name="Google Shape;259;p31"/>
          <p:cNvGraphicFramePr/>
          <p:nvPr>
            <p:extLst>
              <p:ext uri="{D42A27DB-BD31-4B8C-83A1-F6EECF244321}">
                <p14:modId xmlns:p14="http://schemas.microsoft.com/office/powerpoint/2010/main" val="3067054138"/>
              </p:ext>
            </p:extLst>
          </p:nvPr>
        </p:nvGraphicFramePr>
        <p:xfrm>
          <a:off x="1143050" y="2814975"/>
          <a:ext cx="5404525" cy="1688100"/>
        </p:xfrm>
        <a:graphic>
          <a:graphicData uri="http://schemas.openxmlformats.org/drawingml/2006/table">
            <a:tbl>
              <a:tblPr>
                <a:noFill/>
                <a:tableStyleId>{D39657A1-8FEB-4C61-ADAB-C5CE989E7385}</a:tableStyleId>
              </a:tblPr>
              <a:tblGrid>
                <a:gridCol w="1158425">
                  <a:extLst>
                    <a:ext uri="{9D8B030D-6E8A-4147-A177-3AD203B41FA5}">
                      <a16:colId xmlns:a16="http://schemas.microsoft.com/office/drawing/2014/main" val="20000"/>
                    </a:ext>
                  </a:extLst>
                </a:gridCol>
                <a:gridCol w="3010900">
                  <a:extLst>
                    <a:ext uri="{9D8B030D-6E8A-4147-A177-3AD203B41FA5}">
                      <a16:colId xmlns:a16="http://schemas.microsoft.com/office/drawing/2014/main" val="20001"/>
                    </a:ext>
                  </a:extLst>
                </a:gridCol>
                <a:gridCol w="1235200">
                  <a:extLst>
                    <a:ext uri="{9D8B030D-6E8A-4147-A177-3AD203B41FA5}">
                      <a16:colId xmlns:a16="http://schemas.microsoft.com/office/drawing/2014/main" val="20002"/>
                    </a:ext>
                  </a:extLst>
                </a:gridCol>
              </a:tblGrid>
              <a:tr h="562700">
                <a:tc>
                  <a:txBody>
                    <a:bodyPr/>
                    <a:lstStyle/>
                    <a:p>
                      <a:pPr marL="0" lvl="0" indent="0" algn="l" rtl="0">
                        <a:spcBef>
                          <a:spcPts val="0"/>
                        </a:spcBef>
                        <a:spcAft>
                          <a:spcPts val="0"/>
                        </a:spcAft>
                        <a:buNone/>
                      </a:pPr>
                      <a:r>
                        <a:rPr lang="en" sz="1600" b="1">
                          <a:solidFill>
                            <a:schemeClr val="tx1"/>
                          </a:solidFill>
                          <a:latin typeface="Pontano Sans"/>
                          <a:ea typeface="Pontano Sans"/>
                          <a:cs typeface="Pontano Sans"/>
                          <a:sym typeface="Pontano Sans"/>
                        </a:rPr>
                        <a:t>Solution</a:t>
                      </a:r>
                      <a:endParaRPr sz="1600" b="1">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600" b="1">
                          <a:solidFill>
                            <a:schemeClr val="tx1"/>
                          </a:solidFill>
                          <a:latin typeface="Pontano Sans"/>
                          <a:ea typeface="Pontano Sans"/>
                          <a:cs typeface="Pontano Sans"/>
                          <a:sym typeface="Pontano Sans"/>
                        </a:rPr>
                        <a:t>Criteria Satisfied</a:t>
                      </a:r>
                      <a:endParaRPr sz="1600" b="1">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r>
                        <a:rPr lang="en" sz="1600" b="1">
                          <a:solidFill>
                            <a:schemeClr val="tx1"/>
                          </a:solidFill>
                          <a:latin typeface="Pontano Sans"/>
                          <a:ea typeface="Pontano Sans"/>
                          <a:cs typeface="Pontano Sans"/>
                          <a:sym typeface="Pontano Sans"/>
                        </a:rPr>
                        <a:t>Score</a:t>
                      </a:r>
                      <a:endParaRPr sz="1600" b="1">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62700">
                <a:tc>
                  <a:txBody>
                    <a:bodyPr/>
                    <a:lstStyle/>
                    <a:p>
                      <a:pPr marL="0" lvl="0" indent="0" algn="l" rtl="0">
                        <a:spcBef>
                          <a:spcPts val="0"/>
                        </a:spcBef>
                        <a:spcAft>
                          <a:spcPts val="0"/>
                        </a:spcAft>
                        <a:buNone/>
                      </a:pPr>
                      <a:r>
                        <a:rPr lang="en" sz="1600">
                          <a:solidFill>
                            <a:schemeClr val="tx1"/>
                          </a:solidFill>
                          <a:latin typeface="Pontano Sans"/>
                          <a:ea typeface="Pontano Sans"/>
                          <a:cs typeface="Pontano Sans"/>
                          <a:sym typeface="Pontano Sans"/>
                        </a:rPr>
                        <a:t>Solution A</a:t>
                      </a:r>
                      <a:endParaRPr sz="1600">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tx1"/>
                          </a:solidFill>
                          <a:latin typeface="Pontano Sans"/>
                          <a:ea typeface="Pontano Sans"/>
                          <a:cs typeface="Pontano Sans"/>
                          <a:sym typeface="Pontano Sans"/>
                        </a:rPr>
                        <a:t>Cost Savings (50), Resiliency (10)</a:t>
                      </a:r>
                      <a:endParaRPr sz="1600">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a:solidFill>
                            <a:schemeClr val="tx1"/>
                          </a:solidFill>
                          <a:latin typeface="Pontano Sans"/>
                          <a:ea typeface="Pontano Sans"/>
                          <a:cs typeface="Pontano Sans"/>
                          <a:sym typeface="Pontano Sans"/>
                        </a:rPr>
                        <a:t>50 + 10 </a:t>
                      </a:r>
                      <a:r>
                        <a:rPr lang="en" sz="1600" b="1">
                          <a:solidFill>
                            <a:schemeClr val="tx1"/>
                          </a:solidFill>
                          <a:latin typeface="Pontano Sans"/>
                          <a:ea typeface="Pontano Sans"/>
                          <a:cs typeface="Pontano Sans"/>
                          <a:sym typeface="Pontano Sans"/>
                        </a:rPr>
                        <a:t>= 60</a:t>
                      </a:r>
                      <a:endParaRPr sz="1600" b="1">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2700">
                <a:tc>
                  <a:txBody>
                    <a:bodyPr/>
                    <a:lstStyle/>
                    <a:p>
                      <a:pPr marL="0" lvl="0" indent="0" algn="l" rtl="0">
                        <a:spcBef>
                          <a:spcPts val="0"/>
                        </a:spcBef>
                        <a:spcAft>
                          <a:spcPts val="0"/>
                        </a:spcAft>
                        <a:buNone/>
                      </a:pPr>
                      <a:r>
                        <a:rPr lang="en" sz="1600">
                          <a:solidFill>
                            <a:schemeClr val="tx1"/>
                          </a:solidFill>
                          <a:latin typeface="Pontano Sans"/>
                          <a:ea typeface="Pontano Sans"/>
                          <a:cs typeface="Pontano Sans"/>
                          <a:sym typeface="Pontano Sans"/>
                        </a:rPr>
                        <a:t>Solution B</a:t>
                      </a:r>
                      <a:endParaRPr sz="1600">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tx1"/>
                          </a:solidFill>
                          <a:latin typeface="Pontano Sans"/>
                          <a:ea typeface="Pontano Sans"/>
                          <a:cs typeface="Pontano Sans"/>
                          <a:sym typeface="Pontano Sans"/>
                        </a:rPr>
                        <a:t>New Revenue Generation (80)</a:t>
                      </a:r>
                      <a:endParaRPr sz="1600" dirty="0">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tx1"/>
                          </a:solidFill>
                          <a:latin typeface="Pontano Sans"/>
                          <a:ea typeface="Pontano Sans"/>
                          <a:cs typeface="Pontano Sans"/>
                          <a:sym typeface="Pontano Sans"/>
                        </a:rPr>
                        <a:t>80 </a:t>
                      </a:r>
                      <a:r>
                        <a:rPr lang="en" sz="1600" b="1" dirty="0">
                          <a:solidFill>
                            <a:schemeClr val="tx1"/>
                          </a:solidFill>
                          <a:latin typeface="Pontano Sans"/>
                          <a:ea typeface="Pontano Sans"/>
                          <a:cs typeface="Pontano Sans"/>
                          <a:sym typeface="Pontano Sans"/>
                        </a:rPr>
                        <a:t>= 80</a:t>
                      </a:r>
                      <a:endParaRPr sz="1600" b="1" dirty="0">
                        <a:solidFill>
                          <a:schemeClr val="tx1"/>
                        </a:solidFill>
                        <a:latin typeface="Pontano Sans"/>
                        <a:ea typeface="Pontano Sans"/>
                        <a:cs typeface="Pontano Sans"/>
                        <a:sym typeface="Pontano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60" name="Google Shape;260;p31"/>
          <p:cNvSpPr/>
          <p:nvPr/>
        </p:nvSpPr>
        <p:spPr>
          <a:xfrm>
            <a:off x="6291556" y="137400"/>
            <a:ext cx="2741400" cy="9921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Pontano Sans"/>
                <a:ea typeface="Pontano Sans"/>
                <a:cs typeface="Pontano Sans"/>
                <a:sym typeface="Pontano Sans"/>
              </a:rPr>
              <a:t>4. Identify the Best CE Practice Using Criteria Rankings</a:t>
            </a:r>
            <a:endParaRPr sz="1800">
              <a:latin typeface="Pontano Sans"/>
              <a:ea typeface="Pontano Sans"/>
              <a:cs typeface="Pontano Sans"/>
              <a:sym typeface="Pontano Sans"/>
            </a:endParaRPr>
          </a:p>
        </p:txBody>
      </p:sp>
      <p:sp>
        <p:nvSpPr>
          <p:cNvPr id="261" name="Google Shape;261;p31"/>
          <p:cNvSpPr/>
          <p:nvPr/>
        </p:nvSpPr>
        <p:spPr>
          <a:xfrm>
            <a:off x="917150" y="3876393"/>
            <a:ext cx="5899500" cy="6942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a:t>
            </a:r>
            <a:endParaRPr/>
          </a:p>
        </p:txBody>
      </p:sp>
      <p:cxnSp>
        <p:nvCxnSpPr>
          <p:cNvPr id="268" name="Google Shape;268;p32"/>
          <p:cNvCxnSpPr>
            <a:stCxn id="269" idx="2"/>
            <a:endCxn id="270" idx="0"/>
          </p:cNvCxnSpPr>
          <p:nvPr/>
        </p:nvCxnSpPr>
        <p:spPr>
          <a:xfrm>
            <a:off x="4572000" y="3215038"/>
            <a:ext cx="0" cy="356100"/>
          </a:xfrm>
          <a:prstGeom prst="straightConnector1">
            <a:avLst/>
          </a:prstGeom>
          <a:noFill/>
          <a:ln w="28575" cap="flat" cmpd="sng">
            <a:solidFill>
              <a:srgbClr val="000000"/>
            </a:solidFill>
            <a:prstDash val="solid"/>
            <a:round/>
            <a:headEnd type="none" w="med" len="med"/>
            <a:tailEnd type="triangle" w="med" len="med"/>
          </a:ln>
        </p:spPr>
      </p:cxnSp>
      <p:sp>
        <p:nvSpPr>
          <p:cNvPr id="270" name="Google Shape;270;p32"/>
          <p:cNvSpPr/>
          <p:nvPr/>
        </p:nvSpPr>
        <p:spPr>
          <a:xfrm>
            <a:off x="3485700" y="3571150"/>
            <a:ext cx="2172600" cy="10047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Pontano Sans"/>
                <a:ea typeface="Pontano Sans"/>
                <a:cs typeface="Pontano Sans"/>
                <a:sym typeface="Pontano Sans"/>
              </a:rPr>
              <a:t>Best Practices</a:t>
            </a:r>
            <a:endParaRPr sz="2000" b="1">
              <a:latin typeface="Pontano Sans"/>
              <a:ea typeface="Pontano Sans"/>
              <a:cs typeface="Pontano Sans"/>
              <a:sym typeface="Pontano Sans"/>
            </a:endParaRPr>
          </a:p>
        </p:txBody>
      </p:sp>
      <p:sp>
        <p:nvSpPr>
          <p:cNvPr id="269" name="Google Shape;269;p32"/>
          <p:cNvSpPr/>
          <p:nvPr/>
        </p:nvSpPr>
        <p:spPr>
          <a:xfrm>
            <a:off x="405300" y="1920538"/>
            <a:ext cx="8333400" cy="1294500"/>
          </a:xfrm>
          <a:prstGeom prst="roundRect">
            <a:avLst>
              <a:gd name="adj" fmla="val 16667"/>
            </a:avLst>
          </a:prstGeom>
          <a:solidFill>
            <a:srgbClr val="FFFFFF"/>
          </a:solidFill>
          <a:ln w="7620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Pontano Sans"/>
              <a:ea typeface="Pontano Sans"/>
              <a:cs typeface="Pontano Sans"/>
              <a:sym typeface="Pontano Sans"/>
            </a:endParaRPr>
          </a:p>
        </p:txBody>
      </p:sp>
      <p:sp>
        <p:nvSpPr>
          <p:cNvPr id="271" name="Google Shape;271;p32"/>
          <p:cNvSpPr/>
          <p:nvPr/>
        </p:nvSpPr>
        <p:spPr>
          <a:xfrm>
            <a:off x="546477" y="2095659"/>
            <a:ext cx="2172600" cy="9522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ntano Sans"/>
                <a:ea typeface="Pontano Sans"/>
                <a:cs typeface="Pontano Sans"/>
                <a:sym typeface="Pontano Sans"/>
              </a:rPr>
              <a:t>Circular Economy Expert Interviews</a:t>
            </a:r>
            <a:endParaRPr sz="2000">
              <a:latin typeface="Pontano Sans"/>
              <a:ea typeface="Pontano Sans"/>
              <a:cs typeface="Pontano Sans"/>
              <a:sym typeface="Pontano Sans"/>
            </a:endParaRPr>
          </a:p>
        </p:txBody>
      </p:sp>
      <p:cxnSp>
        <p:nvCxnSpPr>
          <p:cNvPr id="272" name="Google Shape;272;p32"/>
          <p:cNvCxnSpPr>
            <a:stCxn id="271" idx="3"/>
            <a:endCxn id="273" idx="1"/>
          </p:cNvCxnSpPr>
          <p:nvPr/>
        </p:nvCxnSpPr>
        <p:spPr>
          <a:xfrm>
            <a:off x="2719077" y="2571759"/>
            <a:ext cx="766500" cy="0"/>
          </a:xfrm>
          <a:prstGeom prst="straightConnector1">
            <a:avLst/>
          </a:prstGeom>
          <a:noFill/>
          <a:ln w="28575" cap="flat" cmpd="sng">
            <a:solidFill>
              <a:srgbClr val="000000"/>
            </a:solidFill>
            <a:prstDash val="solid"/>
            <a:round/>
            <a:headEnd type="none" w="med" len="med"/>
            <a:tailEnd type="triangle" w="med" len="med"/>
          </a:ln>
        </p:spPr>
      </p:cxnSp>
      <p:cxnSp>
        <p:nvCxnSpPr>
          <p:cNvPr id="274" name="Google Shape;274;p32"/>
          <p:cNvCxnSpPr>
            <a:stCxn id="273" idx="3"/>
            <a:endCxn id="275" idx="1"/>
          </p:cNvCxnSpPr>
          <p:nvPr/>
        </p:nvCxnSpPr>
        <p:spPr>
          <a:xfrm>
            <a:off x="5658302" y="2571759"/>
            <a:ext cx="766500" cy="0"/>
          </a:xfrm>
          <a:prstGeom prst="straightConnector1">
            <a:avLst/>
          </a:prstGeom>
          <a:noFill/>
          <a:ln w="28575" cap="flat" cmpd="sng">
            <a:solidFill>
              <a:srgbClr val="000000"/>
            </a:solidFill>
            <a:prstDash val="solid"/>
            <a:round/>
            <a:headEnd type="none" w="med" len="med"/>
            <a:tailEnd type="triangle" w="med" len="med"/>
          </a:ln>
        </p:spPr>
      </p:cxnSp>
      <p:sp>
        <p:nvSpPr>
          <p:cNvPr id="276" name="Google Shape;276;p32"/>
          <p:cNvSpPr txBox="1"/>
          <p:nvPr/>
        </p:nvSpPr>
        <p:spPr>
          <a:xfrm>
            <a:off x="1800300" y="1400375"/>
            <a:ext cx="5543400" cy="25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chemeClr val="dk1"/>
                </a:solidFill>
                <a:latin typeface="Pontano Sans"/>
                <a:ea typeface="Pontano Sans"/>
                <a:cs typeface="Pontano Sans"/>
                <a:sym typeface="Pontano Sans"/>
              </a:rPr>
              <a:t>Case Studies of Product Resource Flows</a:t>
            </a:r>
            <a:endParaRPr sz="2400" b="1">
              <a:solidFill>
                <a:schemeClr val="dk1"/>
              </a:solidFill>
              <a:latin typeface="Pontano Sans"/>
              <a:ea typeface="Pontano Sans"/>
              <a:cs typeface="Pontano Sans"/>
              <a:sym typeface="Pontano Sans"/>
            </a:endParaRPr>
          </a:p>
          <a:p>
            <a:pPr marL="0" lvl="0" indent="0" algn="l" rtl="0">
              <a:spcBef>
                <a:spcPts val="0"/>
              </a:spcBef>
              <a:spcAft>
                <a:spcPts val="0"/>
              </a:spcAft>
              <a:buNone/>
            </a:pPr>
            <a:endParaRPr>
              <a:latin typeface="Pontano Sans"/>
              <a:ea typeface="Pontano Sans"/>
              <a:cs typeface="Pontano Sans"/>
              <a:sym typeface="Pontano Sans"/>
            </a:endParaRPr>
          </a:p>
        </p:txBody>
      </p:sp>
      <p:sp>
        <p:nvSpPr>
          <p:cNvPr id="273" name="Google Shape;273;p32"/>
          <p:cNvSpPr/>
          <p:nvPr/>
        </p:nvSpPr>
        <p:spPr>
          <a:xfrm>
            <a:off x="3485702" y="2095659"/>
            <a:ext cx="2172600" cy="9522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ntano Sans"/>
                <a:ea typeface="Pontano Sans"/>
                <a:cs typeface="Pontano Sans"/>
                <a:sym typeface="Pontano Sans"/>
              </a:rPr>
              <a:t>Business Interviews</a:t>
            </a:r>
            <a:endParaRPr sz="2000">
              <a:latin typeface="Pontano Sans"/>
              <a:ea typeface="Pontano Sans"/>
              <a:cs typeface="Pontano Sans"/>
              <a:sym typeface="Pontano Sans"/>
            </a:endParaRPr>
          </a:p>
        </p:txBody>
      </p:sp>
      <p:sp>
        <p:nvSpPr>
          <p:cNvPr id="275" name="Google Shape;275;p32"/>
          <p:cNvSpPr/>
          <p:nvPr/>
        </p:nvSpPr>
        <p:spPr>
          <a:xfrm>
            <a:off x="6424927" y="2095659"/>
            <a:ext cx="2172600" cy="952200"/>
          </a:xfrm>
          <a:prstGeom prst="roundRect">
            <a:avLst>
              <a:gd name="adj" fmla="val 16667"/>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ontano Sans"/>
                <a:ea typeface="Pontano Sans"/>
                <a:cs typeface="Pontano Sans"/>
                <a:sym typeface="Pontano Sans"/>
              </a:rPr>
              <a:t>Multi-Criteria Analysis</a:t>
            </a:r>
            <a:endParaRPr sz="2000">
              <a:latin typeface="Pontano Sans"/>
              <a:ea typeface="Pontano Sans"/>
              <a:cs typeface="Pontano Sans"/>
              <a:sym typeface="Pontano Sans"/>
            </a:endParaRPr>
          </a:p>
        </p:txBody>
      </p:sp>
      <p:sp>
        <p:nvSpPr>
          <p:cNvPr id="277" name="Google Shape;277;p3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ctrTitle"/>
          </p:nvPr>
        </p:nvSpPr>
        <p:spPr>
          <a:xfrm>
            <a:off x="2086050" y="1991850"/>
            <a:ext cx="4971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Results &amp; Analysis</a:t>
            </a:r>
            <a:endParaRPr sz="6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Circular Economy Experts</a:t>
            </a:r>
            <a:endParaRPr/>
          </a:p>
        </p:txBody>
      </p:sp>
      <p:sp>
        <p:nvSpPr>
          <p:cNvPr id="288" name="Google Shape;288;p34"/>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noAutofit/>
          </a:bodyPr>
          <a:lstStyle/>
          <a:p>
            <a:pPr marL="457200" lvl="0" indent="-355600" algn="l" rtl="0">
              <a:spcBef>
                <a:spcPts val="1000"/>
              </a:spcBef>
              <a:spcAft>
                <a:spcPts val="0"/>
              </a:spcAft>
              <a:buSzPts val="2000"/>
              <a:buChar char="●"/>
            </a:pPr>
            <a:r>
              <a:rPr lang="en" sz="2000"/>
              <a:t>Considerations and Suggestions</a:t>
            </a:r>
            <a:endParaRPr sz="2000"/>
          </a:p>
          <a:p>
            <a:pPr marL="457200" lvl="0" indent="-355600" algn="l" rtl="0">
              <a:spcBef>
                <a:spcPts val="1000"/>
              </a:spcBef>
              <a:spcAft>
                <a:spcPts val="0"/>
              </a:spcAft>
              <a:buSzPts val="2000"/>
              <a:buChar char="●"/>
            </a:pPr>
            <a:r>
              <a:rPr lang="en" sz="2000"/>
              <a:t>Challenges to Implementation</a:t>
            </a:r>
            <a:endParaRPr sz="2000"/>
          </a:p>
          <a:p>
            <a:pPr marL="457200" lvl="0" indent="-355600" algn="l" rtl="0">
              <a:spcBef>
                <a:spcPts val="1000"/>
              </a:spcBef>
              <a:spcAft>
                <a:spcPts val="1000"/>
              </a:spcAft>
              <a:buSzPts val="2000"/>
              <a:buChar char="●"/>
            </a:pPr>
            <a:r>
              <a:rPr lang="en" sz="2000"/>
              <a:t>Past Initiatives in Danish Food Businesses</a:t>
            </a:r>
            <a:endParaRPr sz="2000"/>
          </a:p>
        </p:txBody>
      </p:sp>
      <p:sp>
        <p:nvSpPr>
          <p:cNvPr id="289" name="Google Shape;289;p3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2505300" y="395875"/>
            <a:ext cx="4133400" cy="7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1B148"/>
                </a:solidFill>
              </a:rPr>
              <a:t>Linear Economy</a:t>
            </a:r>
            <a:endParaRPr>
              <a:solidFill>
                <a:srgbClr val="51B148"/>
              </a:solidFill>
            </a:endParaRPr>
          </a:p>
        </p:txBody>
      </p:sp>
      <p:sp>
        <p:nvSpPr>
          <p:cNvPr id="123" name="Google Shape;123;p17"/>
          <p:cNvSpPr txBox="1"/>
          <p:nvPr/>
        </p:nvSpPr>
        <p:spPr>
          <a:xfrm>
            <a:off x="2029375" y="1333700"/>
            <a:ext cx="2129100" cy="5241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2000" u="sng" dirty="0">
                <a:latin typeface="Pontano Sans"/>
                <a:ea typeface="Pontano Sans"/>
                <a:cs typeface="Pontano Sans"/>
                <a:sym typeface="Pontano Sans"/>
              </a:rPr>
              <a:t>Linear Economy</a:t>
            </a:r>
            <a:endParaRPr sz="2000" i="1" dirty="0">
              <a:latin typeface="Pontano Sans"/>
              <a:ea typeface="Pontano Sans"/>
              <a:cs typeface="Pontano Sans"/>
              <a:sym typeface="Pontano Sans"/>
            </a:endParaRPr>
          </a:p>
        </p:txBody>
      </p:sp>
      <p:sp>
        <p:nvSpPr>
          <p:cNvPr id="124" name="Google Shape;124;p17"/>
          <p:cNvSpPr/>
          <p:nvPr/>
        </p:nvSpPr>
        <p:spPr>
          <a:xfrm>
            <a:off x="2161950" y="1970950"/>
            <a:ext cx="1873500" cy="588900"/>
          </a:xfrm>
          <a:prstGeom prst="downArrowCallout">
            <a:avLst>
              <a:gd name="adj1" fmla="val 25000"/>
              <a:gd name="adj2" fmla="val 25000"/>
              <a:gd name="adj3" fmla="val 25000"/>
              <a:gd name="adj4" fmla="val 64977"/>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ntano Sans"/>
                <a:ea typeface="Pontano Sans"/>
                <a:cs typeface="Pontano Sans"/>
                <a:sym typeface="Pontano Sans"/>
              </a:rPr>
              <a:t>Raw materials</a:t>
            </a:r>
            <a:endParaRPr b="1">
              <a:solidFill>
                <a:srgbClr val="FFFFFF"/>
              </a:solidFill>
              <a:latin typeface="Pontano Sans"/>
              <a:ea typeface="Pontano Sans"/>
              <a:cs typeface="Pontano Sans"/>
              <a:sym typeface="Pontano Sans"/>
            </a:endParaRPr>
          </a:p>
        </p:txBody>
      </p:sp>
      <p:sp>
        <p:nvSpPr>
          <p:cNvPr id="125" name="Google Shape;125;p17"/>
          <p:cNvSpPr/>
          <p:nvPr/>
        </p:nvSpPr>
        <p:spPr>
          <a:xfrm>
            <a:off x="2161950" y="2615400"/>
            <a:ext cx="1873500" cy="588900"/>
          </a:xfrm>
          <a:prstGeom prst="downArrowCallout">
            <a:avLst>
              <a:gd name="adj1" fmla="val 25000"/>
              <a:gd name="adj2" fmla="val 25000"/>
              <a:gd name="adj3" fmla="val 25000"/>
              <a:gd name="adj4" fmla="val 64977"/>
            </a:avLst>
          </a:prstGeom>
          <a:solidFill>
            <a:srgbClr val="38761D"/>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ntano Sans"/>
                <a:ea typeface="Pontano Sans"/>
                <a:cs typeface="Pontano Sans"/>
                <a:sym typeface="Pontano Sans"/>
              </a:rPr>
              <a:t>Production</a:t>
            </a:r>
            <a:endParaRPr b="1">
              <a:solidFill>
                <a:srgbClr val="FFFFFF"/>
              </a:solidFill>
              <a:latin typeface="Pontano Sans"/>
              <a:ea typeface="Pontano Sans"/>
              <a:cs typeface="Pontano Sans"/>
              <a:sym typeface="Pontano Sans"/>
            </a:endParaRPr>
          </a:p>
        </p:txBody>
      </p:sp>
      <p:sp>
        <p:nvSpPr>
          <p:cNvPr id="126" name="Google Shape;126;p17"/>
          <p:cNvSpPr/>
          <p:nvPr/>
        </p:nvSpPr>
        <p:spPr>
          <a:xfrm>
            <a:off x="2161950" y="3259850"/>
            <a:ext cx="1873500" cy="588900"/>
          </a:xfrm>
          <a:prstGeom prst="downArrowCallout">
            <a:avLst>
              <a:gd name="adj1" fmla="val 25000"/>
              <a:gd name="adj2" fmla="val 25000"/>
              <a:gd name="adj3" fmla="val 25000"/>
              <a:gd name="adj4" fmla="val 64977"/>
            </a:avLst>
          </a:prstGeom>
          <a:solidFill>
            <a:srgbClr val="274E13"/>
          </a:solidFill>
          <a:ln w="9525"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ntano Sans"/>
                <a:ea typeface="Pontano Sans"/>
                <a:cs typeface="Pontano Sans"/>
                <a:sym typeface="Pontano Sans"/>
              </a:rPr>
              <a:t>Use</a:t>
            </a:r>
            <a:endParaRPr b="1">
              <a:solidFill>
                <a:srgbClr val="FFFFFF"/>
              </a:solidFill>
              <a:latin typeface="Pontano Sans"/>
              <a:ea typeface="Pontano Sans"/>
              <a:cs typeface="Pontano Sans"/>
              <a:sym typeface="Pontano Sans"/>
            </a:endParaRPr>
          </a:p>
        </p:txBody>
      </p:sp>
      <p:sp>
        <p:nvSpPr>
          <p:cNvPr id="127" name="Google Shape;127;p17"/>
          <p:cNvSpPr/>
          <p:nvPr/>
        </p:nvSpPr>
        <p:spPr>
          <a:xfrm>
            <a:off x="2157175" y="3904300"/>
            <a:ext cx="1873500" cy="3960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ntano Sans"/>
                <a:ea typeface="Pontano Sans"/>
                <a:cs typeface="Pontano Sans"/>
                <a:sym typeface="Pontano Sans"/>
              </a:rPr>
              <a:t>Non-recyclable waste</a:t>
            </a:r>
            <a:endParaRPr b="1">
              <a:latin typeface="Pontano Sans"/>
              <a:ea typeface="Pontano Sans"/>
              <a:cs typeface="Pontano Sans"/>
              <a:sym typeface="Pontano Sans"/>
            </a:endParaRPr>
          </a:p>
        </p:txBody>
      </p:sp>
      <p:sp>
        <p:nvSpPr>
          <p:cNvPr id="128" name="Google Shape;128;p1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129" name="Google Shape;129;p17"/>
          <p:cNvSpPr txBox="1"/>
          <p:nvPr/>
        </p:nvSpPr>
        <p:spPr>
          <a:xfrm>
            <a:off x="4572000" y="1311929"/>
            <a:ext cx="3490200" cy="2849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dirty="0">
                <a:solidFill>
                  <a:schemeClr val="dk1"/>
                </a:solidFill>
                <a:latin typeface="Pontano Sans"/>
                <a:ea typeface="Pontano Sans"/>
                <a:cs typeface="Pontano Sans"/>
                <a:sym typeface="Pontano Sans"/>
              </a:rPr>
              <a:t>        </a:t>
            </a:r>
            <a:r>
              <a:rPr lang="en" sz="2000" u="sng" dirty="0">
                <a:solidFill>
                  <a:schemeClr val="dk1"/>
                </a:solidFill>
                <a:latin typeface="Pontano Sans"/>
                <a:ea typeface="Pontano Sans"/>
                <a:cs typeface="Pontano Sans"/>
                <a:sym typeface="Pontano Sans"/>
              </a:rPr>
              <a:t>Disadvantages:</a:t>
            </a:r>
            <a:endParaRPr sz="2000" u="sng" dirty="0">
              <a:solidFill>
                <a:schemeClr val="dk1"/>
              </a:solidFill>
              <a:latin typeface="Pontano Sans"/>
              <a:ea typeface="Pontano Sans"/>
              <a:cs typeface="Pontano Sans"/>
              <a:sym typeface="Pontano Sans"/>
            </a:endParaRPr>
          </a:p>
          <a:p>
            <a:pPr marL="457200" lvl="0" indent="-355600" algn="l" rtl="0">
              <a:lnSpc>
                <a:spcPct val="150000"/>
              </a:lnSpc>
              <a:spcBef>
                <a:spcPts val="0"/>
              </a:spcBef>
              <a:spcAft>
                <a:spcPts val="0"/>
              </a:spcAft>
              <a:buClr>
                <a:srgbClr val="9BCF63"/>
              </a:buClr>
              <a:buSzPts val="2000"/>
              <a:buFont typeface="Roboto"/>
              <a:buChar char="●"/>
            </a:pPr>
            <a:r>
              <a:rPr lang="en" sz="2000" dirty="0">
                <a:solidFill>
                  <a:schemeClr val="dk1"/>
                </a:solidFill>
                <a:latin typeface="Pontano Sans"/>
                <a:ea typeface="Pontano Sans"/>
                <a:cs typeface="Pontano Sans"/>
                <a:sym typeface="Pontano Sans"/>
              </a:rPr>
              <a:t>Products made with disposal in mind</a:t>
            </a:r>
            <a:endParaRPr sz="2000" dirty="0">
              <a:solidFill>
                <a:schemeClr val="dk1"/>
              </a:solidFill>
              <a:latin typeface="Pontano Sans"/>
              <a:ea typeface="Pontano Sans"/>
              <a:cs typeface="Pontano Sans"/>
              <a:sym typeface="Pontano Sans"/>
            </a:endParaRPr>
          </a:p>
          <a:p>
            <a:pPr marL="457200" lvl="0" indent="-355600" algn="l" rtl="0">
              <a:lnSpc>
                <a:spcPct val="150000"/>
              </a:lnSpc>
              <a:spcBef>
                <a:spcPts val="0"/>
              </a:spcBef>
              <a:spcAft>
                <a:spcPts val="0"/>
              </a:spcAft>
              <a:buClr>
                <a:srgbClr val="9BCF63"/>
              </a:buClr>
              <a:buSzPts val="2000"/>
              <a:buFont typeface="Pontano Sans"/>
              <a:buChar char="●"/>
            </a:pPr>
            <a:r>
              <a:rPr lang="en" sz="2000" dirty="0">
                <a:solidFill>
                  <a:schemeClr val="dk1"/>
                </a:solidFill>
                <a:latin typeface="Pontano Sans"/>
                <a:ea typeface="Pontano Sans"/>
                <a:cs typeface="Pontano Sans"/>
                <a:sym typeface="Pontano Sans"/>
              </a:rPr>
              <a:t>Making new products requires resources</a:t>
            </a:r>
            <a:endParaRPr sz="2000" dirty="0">
              <a:solidFill>
                <a:schemeClr val="dk1"/>
              </a:solidFill>
              <a:latin typeface="Pontano Sans"/>
              <a:ea typeface="Pontano Sans"/>
              <a:cs typeface="Pontano Sans"/>
              <a:sym typeface="Pontano Sans"/>
            </a:endParaRPr>
          </a:p>
          <a:p>
            <a:pPr marL="457200" lvl="0" indent="-355600" algn="l" rtl="0">
              <a:lnSpc>
                <a:spcPct val="150000"/>
              </a:lnSpc>
              <a:spcBef>
                <a:spcPts val="0"/>
              </a:spcBef>
              <a:spcAft>
                <a:spcPts val="0"/>
              </a:spcAft>
              <a:buClr>
                <a:srgbClr val="9BCF63"/>
              </a:buClr>
              <a:buSzPts val="2000"/>
              <a:buFont typeface="Pontano Sans"/>
              <a:buChar char="●"/>
            </a:pPr>
            <a:r>
              <a:rPr lang="en" sz="2000" dirty="0">
                <a:solidFill>
                  <a:schemeClr val="dk1"/>
                </a:solidFill>
                <a:latin typeface="Pontano Sans"/>
                <a:ea typeface="Pontano Sans"/>
                <a:cs typeface="Pontano Sans"/>
                <a:sym typeface="Pontano Sans"/>
              </a:rPr>
              <a:t>No resources recirculated</a:t>
            </a:r>
            <a:endParaRPr sz="2000" dirty="0">
              <a:solidFill>
                <a:schemeClr val="dk1"/>
              </a:solidFill>
              <a:latin typeface="Pontano Sans"/>
              <a:ea typeface="Pontano Sans"/>
              <a:cs typeface="Pontano Sans"/>
              <a:sym typeface="Pontano Sans"/>
            </a:endParaRPr>
          </a:p>
          <a:p>
            <a:pPr marL="457200" lvl="0" indent="0" algn="l" rtl="0">
              <a:lnSpc>
                <a:spcPct val="150000"/>
              </a:lnSpc>
              <a:spcBef>
                <a:spcPts val="0"/>
              </a:spcBef>
              <a:spcAft>
                <a:spcPts val="0"/>
              </a:spcAft>
              <a:buNone/>
            </a:pPr>
            <a:endParaRPr dirty="0">
              <a:latin typeface="Pontano Sans"/>
              <a:ea typeface="Pontano Sans"/>
              <a:cs typeface="Pontano Sans"/>
              <a:sym typeface="Pontan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2018550" y="434950"/>
            <a:ext cx="68541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and Suggestions</a:t>
            </a:r>
            <a:endParaRPr/>
          </a:p>
        </p:txBody>
      </p:sp>
      <p:graphicFrame>
        <p:nvGraphicFramePr>
          <p:cNvPr id="295" name="Google Shape;295;p35"/>
          <p:cNvGraphicFramePr/>
          <p:nvPr/>
        </p:nvGraphicFramePr>
        <p:xfrm>
          <a:off x="580850" y="1903600"/>
          <a:ext cx="8395125" cy="2602700"/>
        </p:xfrm>
        <a:graphic>
          <a:graphicData uri="http://schemas.openxmlformats.org/drawingml/2006/table">
            <a:tbl>
              <a:tblPr>
                <a:noFill/>
                <a:tableStyleId>{D39657A1-8FEB-4C61-ADAB-C5CE989E7385}</a:tableStyleId>
              </a:tblPr>
              <a:tblGrid>
                <a:gridCol w="2674850">
                  <a:extLst>
                    <a:ext uri="{9D8B030D-6E8A-4147-A177-3AD203B41FA5}">
                      <a16:colId xmlns:a16="http://schemas.microsoft.com/office/drawing/2014/main" val="20000"/>
                    </a:ext>
                  </a:extLst>
                </a:gridCol>
                <a:gridCol w="5720275">
                  <a:extLst>
                    <a:ext uri="{9D8B030D-6E8A-4147-A177-3AD203B41FA5}">
                      <a16:colId xmlns:a16="http://schemas.microsoft.com/office/drawing/2014/main" val="20001"/>
                    </a:ext>
                  </a:extLst>
                </a:gridCol>
              </a:tblGrid>
              <a:tr h="665150">
                <a:tc>
                  <a:txBody>
                    <a:bodyPr/>
                    <a:lstStyle/>
                    <a:p>
                      <a:pPr marL="0" lvl="0" indent="0" algn="ctr" rtl="0">
                        <a:spcBef>
                          <a:spcPts val="0"/>
                        </a:spcBef>
                        <a:spcAft>
                          <a:spcPts val="0"/>
                        </a:spcAft>
                        <a:buNone/>
                      </a:pPr>
                      <a:r>
                        <a:rPr lang="en" b="1">
                          <a:latin typeface="Pontano Sans"/>
                          <a:ea typeface="Pontano Sans"/>
                          <a:cs typeface="Pontano Sans"/>
                          <a:sym typeface="Pontano Sans"/>
                        </a:rPr>
                        <a:t>Consideration/Suggestions</a:t>
                      </a:r>
                      <a:endParaRPr b="1">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ontano Sans"/>
                          <a:ea typeface="Pontano Sans"/>
                          <a:cs typeface="Pontano Sans"/>
                          <a:sym typeface="Pontano Sans"/>
                        </a:rPr>
                        <a:t>Why is it Useful?</a:t>
                      </a:r>
                      <a:endParaRPr b="1">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45850">
                <a:tc>
                  <a:txBody>
                    <a:bodyPr/>
                    <a:lstStyle/>
                    <a:p>
                      <a:pPr marL="0" lvl="0" indent="0" algn="ctr" rtl="0">
                        <a:spcBef>
                          <a:spcPts val="0"/>
                        </a:spcBef>
                        <a:spcAft>
                          <a:spcPts val="0"/>
                        </a:spcAft>
                        <a:buNone/>
                      </a:pPr>
                      <a:r>
                        <a:rPr lang="en">
                          <a:latin typeface="Pontano Sans"/>
                          <a:ea typeface="Pontano Sans"/>
                          <a:cs typeface="Pontano Sans"/>
                          <a:sym typeface="Pontano Sans"/>
                        </a:rPr>
                        <a:t>Green Profiles</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Attracts customers due to societal demand for improving the environment</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5850">
                <a:tc>
                  <a:txBody>
                    <a:bodyPr/>
                    <a:lstStyle/>
                    <a:p>
                      <a:pPr marL="0" lvl="0" indent="0" algn="ctr" rtl="0">
                        <a:spcBef>
                          <a:spcPts val="0"/>
                        </a:spcBef>
                        <a:spcAft>
                          <a:spcPts val="0"/>
                        </a:spcAft>
                        <a:buNone/>
                      </a:pPr>
                      <a:r>
                        <a:rPr lang="en">
                          <a:latin typeface="Pontano Sans"/>
                          <a:ea typeface="Pontano Sans"/>
                          <a:cs typeface="Pontano Sans"/>
                          <a:sym typeface="Pontano Sans"/>
                        </a:rPr>
                        <a:t>Tracking Resource Flow</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Businesses can see exactly what resources they are using and allow them to realize where in the cycle they produce waste</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5850">
                <a:tc>
                  <a:txBody>
                    <a:bodyPr/>
                    <a:lstStyle/>
                    <a:p>
                      <a:pPr marL="0" lvl="0" indent="0" algn="ctr" rtl="0">
                        <a:spcBef>
                          <a:spcPts val="0"/>
                        </a:spcBef>
                        <a:spcAft>
                          <a:spcPts val="0"/>
                        </a:spcAft>
                        <a:buNone/>
                      </a:pPr>
                      <a:r>
                        <a:rPr lang="en">
                          <a:latin typeface="Pontano Sans"/>
                          <a:ea typeface="Pontano Sans"/>
                          <a:cs typeface="Pontano Sans"/>
                          <a:sym typeface="Pontano Sans"/>
                        </a:rPr>
                        <a:t>Narrowing and Slowing Resource Flow</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Allows less resources to be used in the production cycle and ensures that resources are used to their fullest extent</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96" name="Google Shape;296;p35"/>
          <p:cNvSpPr/>
          <p:nvPr/>
        </p:nvSpPr>
        <p:spPr>
          <a:xfrm>
            <a:off x="392150" y="2534575"/>
            <a:ext cx="8686200" cy="7113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to Implementation</a:t>
            </a:r>
            <a:endParaRPr/>
          </a:p>
        </p:txBody>
      </p:sp>
      <p:graphicFrame>
        <p:nvGraphicFramePr>
          <p:cNvPr id="303" name="Google Shape;303;p36"/>
          <p:cNvGraphicFramePr/>
          <p:nvPr/>
        </p:nvGraphicFramePr>
        <p:xfrm>
          <a:off x="525350" y="1922952"/>
          <a:ext cx="8093300" cy="2344585"/>
        </p:xfrm>
        <a:graphic>
          <a:graphicData uri="http://schemas.openxmlformats.org/drawingml/2006/table">
            <a:tbl>
              <a:tblPr>
                <a:noFill/>
                <a:tableStyleId>{D39657A1-8FEB-4C61-ADAB-C5CE989E7385}</a:tableStyleId>
              </a:tblPr>
              <a:tblGrid>
                <a:gridCol w="1990325">
                  <a:extLst>
                    <a:ext uri="{9D8B030D-6E8A-4147-A177-3AD203B41FA5}">
                      <a16:colId xmlns:a16="http://schemas.microsoft.com/office/drawing/2014/main" val="20000"/>
                    </a:ext>
                  </a:extLst>
                </a:gridCol>
                <a:gridCol w="6102975">
                  <a:extLst>
                    <a:ext uri="{9D8B030D-6E8A-4147-A177-3AD203B41FA5}">
                      <a16:colId xmlns:a16="http://schemas.microsoft.com/office/drawing/2014/main" val="20001"/>
                    </a:ext>
                  </a:extLst>
                </a:gridCol>
              </a:tblGrid>
              <a:tr h="515875">
                <a:tc>
                  <a:txBody>
                    <a:bodyPr/>
                    <a:lstStyle/>
                    <a:p>
                      <a:pPr marL="0" lvl="0" indent="0" algn="ctr" rtl="0">
                        <a:spcBef>
                          <a:spcPts val="0"/>
                        </a:spcBef>
                        <a:spcAft>
                          <a:spcPts val="0"/>
                        </a:spcAft>
                        <a:buNone/>
                      </a:pPr>
                      <a:r>
                        <a:rPr lang="en" b="1">
                          <a:latin typeface="Pontano Sans"/>
                          <a:ea typeface="Pontano Sans"/>
                          <a:cs typeface="Pontano Sans"/>
                          <a:sym typeface="Pontano Sans"/>
                        </a:rPr>
                        <a:t>Challenges</a:t>
                      </a:r>
                      <a:endParaRPr b="1">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ontano Sans"/>
                          <a:ea typeface="Pontano Sans"/>
                          <a:cs typeface="Pontano Sans"/>
                          <a:sym typeface="Pontano Sans"/>
                        </a:rPr>
                        <a:t>Why is this a challenge?</a:t>
                      </a:r>
                      <a:endParaRPr b="1">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99750">
                <a:tc>
                  <a:txBody>
                    <a:bodyPr/>
                    <a:lstStyle/>
                    <a:p>
                      <a:pPr marL="0" lvl="0" indent="0" algn="ctr" rtl="0">
                        <a:spcBef>
                          <a:spcPts val="0"/>
                        </a:spcBef>
                        <a:spcAft>
                          <a:spcPts val="0"/>
                        </a:spcAft>
                        <a:buNone/>
                      </a:pPr>
                      <a:r>
                        <a:rPr lang="en">
                          <a:latin typeface="Pontano Sans"/>
                          <a:ea typeface="Pontano Sans"/>
                          <a:cs typeface="Pontano Sans"/>
                          <a:sym typeface="Pontano Sans"/>
                        </a:rPr>
                        <a:t>Resources</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Small businesses do not have the time, money or labor required to plan out implementing CE practices</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8300">
                <a:tc>
                  <a:txBody>
                    <a:bodyPr/>
                    <a:lstStyle/>
                    <a:p>
                      <a:pPr marL="0" lvl="0" indent="0" algn="ctr" rtl="0">
                        <a:spcBef>
                          <a:spcPts val="0"/>
                        </a:spcBef>
                        <a:spcAft>
                          <a:spcPts val="0"/>
                        </a:spcAft>
                        <a:buNone/>
                      </a:pPr>
                      <a:r>
                        <a:rPr lang="en">
                          <a:latin typeface="Pontano Sans"/>
                          <a:ea typeface="Pontano Sans"/>
                          <a:cs typeface="Pontano Sans"/>
                          <a:sym typeface="Pontano Sans"/>
                        </a:rPr>
                        <a:t>Laws and Regulations</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Bureaucratic laws restrict businesses from making changes to their existing business practices</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64025">
                <a:tc>
                  <a:txBody>
                    <a:bodyPr/>
                    <a:lstStyle/>
                    <a:p>
                      <a:pPr marL="0" lvl="0" indent="0" algn="ctr" rtl="0">
                        <a:spcBef>
                          <a:spcPts val="0"/>
                        </a:spcBef>
                        <a:spcAft>
                          <a:spcPts val="0"/>
                        </a:spcAft>
                        <a:buNone/>
                      </a:pPr>
                      <a:r>
                        <a:rPr lang="en">
                          <a:latin typeface="Pontano Sans"/>
                          <a:ea typeface="Pontano Sans"/>
                          <a:cs typeface="Pontano Sans"/>
                          <a:sym typeface="Pontano Sans"/>
                        </a:rPr>
                        <a:t>Established Companies</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Amager has established businesses that do not want to change their mindset in managing their company</a:t>
                      </a:r>
                      <a:endParaRPr>
                        <a:latin typeface="Pontano Sans"/>
                        <a:ea typeface="Pontano Sans"/>
                        <a:cs typeface="Pontano Sans"/>
                        <a:sym typeface="Pontano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04" name="Google Shape;304;p36"/>
          <p:cNvSpPr/>
          <p:nvPr/>
        </p:nvSpPr>
        <p:spPr>
          <a:xfrm>
            <a:off x="132900" y="2383625"/>
            <a:ext cx="8803800" cy="7113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1917275" y="402425"/>
            <a:ext cx="70941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Past Initiatives in Danish Food Businesses</a:t>
            </a:r>
            <a:endParaRPr/>
          </a:p>
        </p:txBody>
      </p:sp>
      <p:graphicFrame>
        <p:nvGraphicFramePr>
          <p:cNvPr id="311" name="Google Shape;311;p37"/>
          <p:cNvGraphicFramePr/>
          <p:nvPr/>
        </p:nvGraphicFramePr>
        <p:xfrm>
          <a:off x="386700" y="1894435"/>
          <a:ext cx="8370600" cy="2327145"/>
        </p:xfrm>
        <a:graphic>
          <a:graphicData uri="http://schemas.openxmlformats.org/drawingml/2006/table">
            <a:tbl>
              <a:tblPr>
                <a:noFill/>
                <a:tableStyleId>{D39657A1-8FEB-4C61-ADAB-C5CE989E7385}</a:tableStyleId>
              </a:tblPr>
              <a:tblGrid>
                <a:gridCol w="2790200">
                  <a:extLst>
                    <a:ext uri="{9D8B030D-6E8A-4147-A177-3AD203B41FA5}">
                      <a16:colId xmlns:a16="http://schemas.microsoft.com/office/drawing/2014/main" val="20000"/>
                    </a:ext>
                  </a:extLst>
                </a:gridCol>
                <a:gridCol w="2790200">
                  <a:extLst>
                    <a:ext uri="{9D8B030D-6E8A-4147-A177-3AD203B41FA5}">
                      <a16:colId xmlns:a16="http://schemas.microsoft.com/office/drawing/2014/main" val="20001"/>
                    </a:ext>
                  </a:extLst>
                </a:gridCol>
                <a:gridCol w="2790200">
                  <a:extLst>
                    <a:ext uri="{9D8B030D-6E8A-4147-A177-3AD203B41FA5}">
                      <a16:colId xmlns:a16="http://schemas.microsoft.com/office/drawing/2014/main" val="20002"/>
                    </a:ext>
                  </a:extLst>
                </a:gridCol>
              </a:tblGrid>
              <a:tr h="422225">
                <a:tc>
                  <a:txBody>
                    <a:bodyPr/>
                    <a:lstStyle/>
                    <a:p>
                      <a:pPr marL="0" lvl="0" indent="0" algn="ctr" rtl="0">
                        <a:spcBef>
                          <a:spcPts val="0"/>
                        </a:spcBef>
                        <a:spcAft>
                          <a:spcPts val="0"/>
                        </a:spcAft>
                        <a:buNone/>
                      </a:pPr>
                      <a:r>
                        <a:rPr lang="en" b="1">
                          <a:latin typeface="Pontano Sans"/>
                          <a:ea typeface="Pontano Sans"/>
                          <a:cs typeface="Pontano Sans"/>
                          <a:sym typeface="Pontano Sans"/>
                        </a:rPr>
                        <a:t>Description of Initiative</a:t>
                      </a:r>
                      <a:endParaRPr b="1">
                        <a:latin typeface="Pontano Sans"/>
                        <a:ea typeface="Pontano Sans"/>
                        <a:cs typeface="Pontano Sans"/>
                        <a:sym typeface="Pontano Sans"/>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ontano Sans"/>
                          <a:ea typeface="Pontano Sans"/>
                          <a:cs typeface="Pontano Sans"/>
                          <a:sym typeface="Pontano Sans"/>
                        </a:rPr>
                        <a:t>Why it was used?</a:t>
                      </a:r>
                      <a:endParaRPr b="1">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b="1">
                          <a:latin typeface="Pontano Sans"/>
                          <a:ea typeface="Pontano Sans"/>
                          <a:cs typeface="Pontano Sans"/>
                          <a:sym typeface="Pontano Sans"/>
                        </a:rPr>
                        <a:t>Benefits</a:t>
                      </a:r>
                      <a:endParaRPr b="1">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47675">
                <a:tc>
                  <a:txBody>
                    <a:bodyPr/>
                    <a:lstStyle/>
                    <a:p>
                      <a:pPr marL="0" lvl="0" indent="0" algn="ctr" rtl="0">
                        <a:spcBef>
                          <a:spcPts val="0"/>
                        </a:spcBef>
                        <a:spcAft>
                          <a:spcPts val="0"/>
                        </a:spcAft>
                        <a:buNone/>
                      </a:pPr>
                      <a:r>
                        <a:rPr lang="en">
                          <a:latin typeface="Pontano Sans"/>
                          <a:ea typeface="Pontano Sans"/>
                          <a:cs typeface="Pontano Sans"/>
                          <a:sym typeface="Pontano Sans"/>
                        </a:rPr>
                        <a:t>Chocolate factory uses metal containers</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Avoid producing waste with single-use plastic containers</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Customers can reuse containers at home or return them for a discount</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7675">
                <a:tc>
                  <a:txBody>
                    <a:bodyPr/>
                    <a:lstStyle/>
                    <a:p>
                      <a:pPr marL="0" lvl="0" indent="0" algn="ctr" rtl="0">
                        <a:spcBef>
                          <a:spcPts val="0"/>
                        </a:spcBef>
                        <a:spcAft>
                          <a:spcPts val="0"/>
                        </a:spcAft>
                        <a:buNone/>
                      </a:pPr>
                      <a:r>
                        <a:rPr lang="en">
                          <a:latin typeface="Pontano Sans"/>
                          <a:ea typeface="Pontano Sans"/>
                          <a:cs typeface="Pontano Sans"/>
                          <a:sym typeface="Pontano Sans"/>
                        </a:rPr>
                        <a:t>Local bakery makes chips out of crust</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Crust was generating unused waste</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New product is sold and all of resource is used</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6325">
                <a:tc>
                  <a:txBody>
                    <a:bodyPr/>
                    <a:lstStyle/>
                    <a:p>
                      <a:pPr marL="0" lvl="0" indent="0" algn="ctr" rtl="0">
                        <a:spcBef>
                          <a:spcPts val="0"/>
                        </a:spcBef>
                        <a:spcAft>
                          <a:spcPts val="0"/>
                        </a:spcAft>
                        <a:buNone/>
                      </a:pPr>
                      <a:r>
                        <a:rPr lang="en">
                          <a:latin typeface="Pontano Sans"/>
                          <a:ea typeface="Pontano Sans"/>
                          <a:cs typeface="Pontano Sans"/>
                          <a:sym typeface="Pontano Sans"/>
                        </a:rPr>
                        <a:t>Coffee company rents and repairs coffee machines</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Keep same machines in constant circulation</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ontano Sans"/>
                          <a:ea typeface="Pontano Sans"/>
                          <a:cs typeface="Pontano Sans"/>
                          <a:sym typeface="Pontano Sans"/>
                        </a:rPr>
                        <a:t>No resources need to be used to make new machines</a:t>
                      </a:r>
                      <a:endParaRPr>
                        <a:latin typeface="Pontano Sans"/>
                        <a:ea typeface="Pontano Sans"/>
                        <a:cs typeface="Pontano Sans"/>
                        <a:sym typeface="Pontano Sans"/>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12" name="Google Shape;312;p37"/>
          <p:cNvSpPr/>
          <p:nvPr/>
        </p:nvSpPr>
        <p:spPr>
          <a:xfrm>
            <a:off x="171450" y="2211675"/>
            <a:ext cx="8839800" cy="8790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2018550" y="441475"/>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Food Business Criteria Rankings</a:t>
            </a:r>
            <a:endParaRPr/>
          </a:p>
        </p:txBody>
      </p:sp>
      <p:graphicFrame>
        <p:nvGraphicFramePr>
          <p:cNvPr id="319" name="Google Shape;319;p38"/>
          <p:cNvGraphicFramePr/>
          <p:nvPr/>
        </p:nvGraphicFramePr>
        <p:xfrm>
          <a:off x="1863150" y="1268750"/>
          <a:ext cx="6505350" cy="3226000"/>
        </p:xfrm>
        <a:graphic>
          <a:graphicData uri="http://schemas.openxmlformats.org/drawingml/2006/table">
            <a:tbl>
              <a:tblPr>
                <a:noFill/>
                <a:tableStyleId>{15DD02F0-1356-48A4-969F-6186FA3F7828}</a:tableStyleId>
              </a:tblPr>
              <a:tblGrid>
                <a:gridCol w="1473950">
                  <a:extLst>
                    <a:ext uri="{9D8B030D-6E8A-4147-A177-3AD203B41FA5}">
                      <a16:colId xmlns:a16="http://schemas.microsoft.com/office/drawing/2014/main" val="20000"/>
                    </a:ext>
                  </a:extLst>
                </a:gridCol>
                <a:gridCol w="1257850">
                  <a:extLst>
                    <a:ext uri="{9D8B030D-6E8A-4147-A177-3AD203B41FA5}">
                      <a16:colId xmlns:a16="http://schemas.microsoft.com/office/drawing/2014/main" val="20001"/>
                    </a:ext>
                  </a:extLst>
                </a:gridCol>
                <a:gridCol w="1257850">
                  <a:extLst>
                    <a:ext uri="{9D8B030D-6E8A-4147-A177-3AD203B41FA5}">
                      <a16:colId xmlns:a16="http://schemas.microsoft.com/office/drawing/2014/main" val="20002"/>
                    </a:ext>
                  </a:extLst>
                </a:gridCol>
                <a:gridCol w="1257850">
                  <a:extLst>
                    <a:ext uri="{9D8B030D-6E8A-4147-A177-3AD203B41FA5}">
                      <a16:colId xmlns:a16="http://schemas.microsoft.com/office/drawing/2014/main" val="20003"/>
                    </a:ext>
                  </a:extLst>
                </a:gridCol>
                <a:gridCol w="1257850">
                  <a:extLst>
                    <a:ext uri="{9D8B030D-6E8A-4147-A177-3AD203B41FA5}">
                      <a16:colId xmlns:a16="http://schemas.microsoft.com/office/drawing/2014/main" val="20004"/>
                    </a:ext>
                  </a:extLst>
                </a:gridCol>
              </a:tblGrid>
              <a:tr h="661700">
                <a:tc>
                  <a:txBody>
                    <a:bodyPr/>
                    <a:lstStyle/>
                    <a:p>
                      <a:pPr marL="0" lvl="0" indent="0" algn="ctr" rtl="0">
                        <a:spcBef>
                          <a:spcPts val="0"/>
                        </a:spcBef>
                        <a:spcAft>
                          <a:spcPts val="0"/>
                        </a:spcAft>
                        <a:buNone/>
                      </a:pPr>
                      <a:r>
                        <a:rPr lang="en" sz="1600" b="1">
                          <a:latin typeface="Pontano Sans"/>
                          <a:ea typeface="Pontano Sans"/>
                          <a:cs typeface="Pontano Sans"/>
                          <a:sym typeface="Pontano Sans"/>
                        </a:rPr>
                        <a:t>Criteria</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600" b="1">
                          <a:latin typeface="Pontano Sans"/>
                          <a:ea typeface="Pontano Sans"/>
                          <a:cs typeface="Pontano Sans"/>
                          <a:sym typeface="Pontano Sans"/>
                        </a:rPr>
                        <a:t>Ø-helse</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Pontano Sans"/>
                          <a:ea typeface="Pontano Sans"/>
                          <a:cs typeface="Pontano Sans"/>
                          <a:sym typeface="Pontano Sans"/>
                        </a:rPr>
                        <a:t>Il Buco</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Pontano Sans"/>
                          <a:ea typeface="Pontano Sans"/>
                          <a:cs typeface="Pontano Sans"/>
                          <a:sym typeface="Pontano Sans"/>
                        </a:rPr>
                        <a:t>Letz Sushi</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latin typeface="Pontano Sans"/>
                          <a:ea typeface="Pontano Sans"/>
                          <a:cs typeface="Pontano Sans"/>
                          <a:sym typeface="Pontano Sans"/>
                        </a:rPr>
                        <a:t>Broders og Alrum</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645225">
                <a:tc>
                  <a:txBody>
                    <a:bodyPr/>
                    <a:lstStyle/>
                    <a:p>
                      <a:pPr marL="0" lvl="0" indent="0" algn="ctr" rtl="0">
                        <a:spcBef>
                          <a:spcPts val="0"/>
                        </a:spcBef>
                        <a:spcAft>
                          <a:spcPts val="0"/>
                        </a:spcAft>
                        <a:buNone/>
                      </a:pPr>
                      <a:r>
                        <a:rPr lang="en" sz="1600" b="1">
                          <a:latin typeface="Pontano Sans"/>
                          <a:ea typeface="Pontano Sans"/>
                          <a:cs typeface="Pontano Sans"/>
                          <a:sym typeface="Pontano Sans"/>
                        </a:rPr>
                        <a:t>Cost-Savings</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60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70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30675">
                <a:tc>
                  <a:txBody>
                    <a:bodyPr/>
                    <a:lstStyle/>
                    <a:p>
                      <a:pPr marL="0" lvl="0" indent="0" algn="ctr" rtl="0">
                        <a:spcBef>
                          <a:spcPts val="0"/>
                        </a:spcBef>
                        <a:spcAft>
                          <a:spcPts val="0"/>
                        </a:spcAft>
                        <a:buNone/>
                      </a:pPr>
                      <a:r>
                        <a:rPr lang="en" sz="1600" b="1">
                          <a:latin typeface="Pontano Sans"/>
                          <a:ea typeface="Pontano Sans"/>
                          <a:cs typeface="Pontano Sans"/>
                          <a:sym typeface="Pontano Sans"/>
                        </a:rPr>
                        <a:t>New Revenue Generation</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70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60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60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94200">
                <a:tc>
                  <a:txBody>
                    <a:bodyPr/>
                    <a:lstStyle/>
                    <a:p>
                      <a:pPr marL="0" lvl="0" indent="0" algn="ctr" rtl="0">
                        <a:spcBef>
                          <a:spcPts val="0"/>
                        </a:spcBef>
                        <a:spcAft>
                          <a:spcPts val="0"/>
                        </a:spcAft>
                        <a:buNone/>
                      </a:pPr>
                      <a:r>
                        <a:rPr lang="en" sz="1600" b="1">
                          <a:latin typeface="Pontano Sans"/>
                          <a:ea typeface="Pontano Sans"/>
                          <a:cs typeface="Pontano Sans"/>
                          <a:sym typeface="Pontano Sans"/>
                        </a:rPr>
                        <a:t>Social</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95</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75</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60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94200">
                <a:tc>
                  <a:txBody>
                    <a:bodyPr/>
                    <a:lstStyle/>
                    <a:p>
                      <a:pPr marL="0" lvl="0" indent="0" algn="ctr" rtl="0">
                        <a:spcBef>
                          <a:spcPts val="0"/>
                        </a:spcBef>
                        <a:spcAft>
                          <a:spcPts val="0"/>
                        </a:spcAft>
                        <a:buNone/>
                      </a:pPr>
                      <a:r>
                        <a:rPr lang="en" sz="1600" b="1">
                          <a:latin typeface="Pontano Sans"/>
                          <a:ea typeface="Pontano Sans"/>
                          <a:cs typeface="Pontano Sans"/>
                          <a:sym typeface="Pontano Sans"/>
                        </a:rPr>
                        <a:t>Resiliency</a:t>
                      </a:r>
                      <a:endParaRPr sz="1600" b="1">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40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100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80</a:t>
                      </a:r>
                      <a:endParaRPr sz="1600">
                        <a:latin typeface="Pontano Sans"/>
                        <a:ea typeface="Pontano Sans"/>
                        <a:cs typeface="Pontano Sans"/>
                        <a:sym typeface="Pontano Sans"/>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20" name="Google Shape;320;p38"/>
          <p:cNvSpPr/>
          <p:nvPr/>
        </p:nvSpPr>
        <p:spPr>
          <a:xfrm>
            <a:off x="4749925" y="1007725"/>
            <a:ext cx="953700" cy="36699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9"/>
          <p:cNvSpPr txBox="1">
            <a:spLocks noGrp="1"/>
          </p:cNvSpPr>
          <p:nvPr>
            <p:ph type="ctrTitle"/>
          </p:nvPr>
        </p:nvSpPr>
        <p:spPr>
          <a:xfrm>
            <a:off x="2086050" y="1991850"/>
            <a:ext cx="4971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Il Buco</a:t>
            </a:r>
            <a:endParaRPr sz="6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0"/>
          <p:cNvSpPr/>
          <p:nvPr/>
        </p:nvSpPr>
        <p:spPr>
          <a:xfrm>
            <a:off x="3900100" y="1363088"/>
            <a:ext cx="1602600" cy="489000"/>
          </a:xfrm>
          <a:prstGeom prst="plaque">
            <a:avLst>
              <a:gd name="adj" fmla="val 16667"/>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Il Buco</a:t>
            </a:r>
            <a:endParaRPr>
              <a:latin typeface="Times New Roman"/>
              <a:ea typeface="Times New Roman"/>
              <a:cs typeface="Times New Roman"/>
              <a:sym typeface="Times New Roman"/>
            </a:endParaRPr>
          </a:p>
        </p:txBody>
      </p:sp>
      <p:sp>
        <p:nvSpPr>
          <p:cNvPr id="332" name="Google Shape;332;p40"/>
          <p:cNvSpPr/>
          <p:nvPr/>
        </p:nvSpPr>
        <p:spPr>
          <a:xfrm>
            <a:off x="5862576" y="1363088"/>
            <a:ext cx="1602600" cy="489000"/>
          </a:xfrm>
          <a:prstGeom prst="flowChartAlternateProcess">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Consumer</a:t>
            </a:r>
            <a:endParaRPr>
              <a:latin typeface="Times New Roman"/>
              <a:ea typeface="Times New Roman"/>
              <a:cs typeface="Times New Roman"/>
              <a:sym typeface="Times New Roman"/>
            </a:endParaRPr>
          </a:p>
        </p:txBody>
      </p:sp>
      <p:sp>
        <p:nvSpPr>
          <p:cNvPr id="333" name="Google Shape;333;p40"/>
          <p:cNvSpPr txBox="1"/>
          <p:nvPr/>
        </p:nvSpPr>
        <p:spPr>
          <a:xfrm>
            <a:off x="435131" y="721325"/>
            <a:ext cx="6873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Plane</a:t>
            </a:r>
            <a:endParaRPr b="1">
              <a:latin typeface="Times New Roman"/>
              <a:ea typeface="Times New Roman"/>
              <a:cs typeface="Times New Roman"/>
              <a:sym typeface="Times New Roman"/>
            </a:endParaRPr>
          </a:p>
        </p:txBody>
      </p:sp>
      <p:sp>
        <p:nvSpPr>
          <p:cNvPr id="334" name="Google Shape;334;p40"/>
          <p:cNvSpPr/>
          <p:nvPr/>
        </p:nvSpPr>
        <p:spPr>
          <a:xfrm>
            <a:off x="586499" y="1208925"/>
            <a:ext cx="1071900" cy="793500"/>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Packaged Vegetables in Crates</a:t>
            </a:r>
            <a:endParaRPr>
              <a:latin typeface="Times New Roman"/>
              <a:ea typeface="Times New Roman"/>
              <a:cs typeface="Times New Roman"/>
              <a:sym typeface="Times New Roman"/>
            </a:endParaRPr>
          </a:p>
        </p:txBody>
      </p:sp>
      <p:cxnSp>
        <p:nvCxnSpPr>
          <p:cNvPr id="335" name="Google Shape;335;p40"/>
          <p:cNvCxnSpPr>
            <a:stCxn id="334" idx="3"/>
            <a:endCxn id="331" idx="1"/>
          </p:cNvCxnSpPr>
          <p:nvPr/>
        </p:nvCxnSpPr>
        <p:spPr>
          <a:xfrm>
            <a:off x="1658399" y="1605675"/>
            <a:ext cx="2241600" cy="1800"/>
          </a:xfrm>
          <a:prstGeom prst="straightConnector1">
            <a:avLst/>
          </a:prstGeom>
          <a:noFill/>
          <a:ln w="19050" cap="flat" cmpd="sng">
            <a:solidFill>
              <a:srgbClr val="000000"/>
            </a:solidFill>
            <a:prstDash val="solid"/>
            <a:round/>
            <a:headEnd type="none" w="med" len="med"/>
            <a:tailEnd type="triangle" w="med" len="med"/>
          </a:ln>
        </p:spPr>
      </p:cxnSp>
      <p:cxnSp>
        <p:nvCxnSpPr>
          <p:cNvPr id="336" name="Google Shape;336;p40"/>
          <p:cNvCxnSpPr>
            <a:stCxn id="331" idx="3"/>
            <a:endCxn id="332" idx="1"/>
          </p:cNvCxnSpPr>
          <p:nvPr/>
        </p:nvCxnSpPr>
        <p:spPr>
          <a:xfrm>
            <a:off x="5502700" y="1607588"/>
            <a:ext cx="360000" cy="0"/>
          </a:xfrm>
          <a:prstGeom prst="straightConnector1">
            <a:avLst/>
          </a:prstGeom>
          <a:noFill/>
          <a:ln w="19050" cap="flat" cmpd="sng">
            <a:solidFill>
              <a:srgbClr val="000000"/>
            </a:solidFill>
            <a:prstDash val="solid"/>
            <a:round/>
            <a:headEnd type="none" w="med" len="med"/>
            <a:tailEnd type="triangle" w="med" len="med"/>
          </a:ln>
        </p:spPr>
      </p:cxnSp>
      <p:sp>
        <p:nvSpPr>
          <p:cNvPr id="337" name="Google Shape;337;p40"/>
          <p:cNvSpPr txBox="1"/>
          <p:nvPr/>
        </p:nvSpPr>
        <p:spPr>
          <a:xfrm>
            <a:off x="2959563" y="-11850"/>
            <a:ext cx="3480900" cy="48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latin typeface="Times New Roman"/>
                <a:ea typeface="Times New Roman"/>
                <a:cs typeface="Times New Roman"/>
                <a:sym typeface="Times New Roman"/>
              </a:rPr>
              <a:t>Il Buco Vegetable Resource Flow</a:t>
            </a:r>
            <a:endParaRPr sz="1800" b="1" u="sng">
              <a:latin typeface="Times New Roman"/>
              <a:ea typeface="Times New Roman"/>
              <a:cs typeface="Times New Roman"/>
              <a:sym typeface="Times New Roman"/>
            </a:endParaRPr>
          </a:p>
        </p:txBody>
      </p:sp>
      <p:sp>
        <p:nvSpPr>
          <p:cNvPr id="338" name="Google Shape;338;p40"/>
          <p:cNvSpPr/>
          <p:nvPr/>
        </p:nvSpPr>
        <p:spPr>
          <a:xfrm>
            <a:off x="2820025" y="2249037"/>
            <a:ext cx="982800" cy="489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Wooden Crates</a:t>
            </a:r>
            <a:endParaRPr>
              <a:latin typeface="Times New Roman"/>
              <a:ea typeface="Times New Roman"/>
              <a:cs typeface="Times New Roman"/>
              <a:sym typeface="Times New Roman"/>
            </a:endParaRPr>
          </a:p>
        </p:txBody>
      </p:sp>
      <p:sp>
        <p:nvSpPr>
          <p:cNvPr id="339" name="Google Shape;339;p40"/>
          <p:cNvSpPr/>
          <p:nvPr/>
        </p:nvSpPr>
        <p:spPr>
          <a:xfrm>
            <a:off x="5629100" y="2249025"/>
            <a:ext cx="982800" cy="489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Cardboard Boxes</a:t>
            </a:r>
            <a:endParaRPr>
              <a:latin typeface="Times New Roman"/>
              <a:ea typeface="Times New Roman"/>
              <a:cs typeface="Times New Roman"/>
              <a:sym typeface="Times New Roman"/>
            </a:endParaRPr>
          </a:p>
        </p:txBody>
      </p:sp>
      <p:sp>
        <p:nvSpPr>
          <p:cNvPr id="340" name="Google Shape;340;p40"/>
          <p:cNvSpPr/>
          <p:nvPr/>
        </p:nvSpPr>
        <p:spPr>
          <a:xfrm>
            <a:off x="5319200" y="2982575"/>
            <a:ext cx="16026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Collected for Recycling</a:t>
            </a:r>
            <a:endParaRPr>
              <a:latin typeface="Times New Roman"/>
              <a:ea typeface="Times New Roman"/>
              <a:cs typeface="Times New Roman"/>
              <a:sym typeface="Times New Roman"/>
            </a:endParaRPr>
          </a:p>
        </p:txBody>
      </p:sp>
      <p:cxnSp>
        <p:nvCxnSpPr>
          <p:cNvPr id="341" name="Google Shape;341;p40"/>
          <p:cNvCxnSpPr>
            <a:stCxn id="339" idx="2"/>
            <a:endCxn id="340" idx="0"/>
          </p:cNvCxnSpPr>
          <p:nvPr/>
        </p:nvCxnSpPr>
        <p:spPr>
          <a:xfrm>
            <a:off x="6120500" y="2738025"/>
            <a:ext cx="0" cy="244500"/>
          </a:xfrm>
          <a:prstGeom prst="straightConnector1">
            <a:avLst/>
          </a:prstGeom>
          <a:noFill/>
          <a:ln w="19050" cap="flat" cmpd="sng">
            <a:solidFill>
              <a:srgbClr val="000000"/>
            </a:solidFill>
            <a:prstDash val="solid"/>
            <a:round/>
            <a:headEnd type="none" w="med" len="med"/>
            <a:tailEnd type="triangle" w="med" len="med"/>
          </a:ln>
        </p:spPr>
      </p:cxnSp>
      <p:sp>
        <p:nvSpPr>
          <p:cNvPr id="342" name="Google Shape;342;p40"/>
          <p:cNvSpPr/>
          <p:nvPr/>
        </p:nvSpPr>
        <p:spPr>
          <a:xfrm>
            <a:off x="4208625" y="2249050"/>
            <a:ext cx="982800" cy="489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Plastic Containers</a:t>
            </a:r>
            <a:endParaRPr>
              <a:latin typeface="Times New Roman"/>
              <a:ea typeface="Times New Roman"/>
              <a:cs typeface="Times New Roman"/>
              <a:sym typeface="Times New Roman"/>
            </a:endParaRPr>
          </a:p>
        </p:txBody>
      </p:sp>
      <p:sp>
        <p:nvSpPr>
          <p:cNvPr id="343" name="Google Shape;343;p40"/>
          <p:cNvSpPr/>
          <p:nvPr/>
        </p:nvSpPr>
        <p:spPr>
          <a:xfrm>
            <a:off x="2510125" y="2938763"/>
            <a:ext cx="16026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Burned at Il Buco</a:t>
            </a:r>
            <a:endParaRPr>
              <a:latin typeface="Times New Roman"/>
              <a:ea typeface="Times New Roman"/>
              <a:cs typeface="Times New Roman"/>
              <a:sym typeface="Times New Roman"/>
            </a:endParaRPr>
          </a:p>
        </p:txBody>
      </p:sp>
      <p:cxnSp>
        <p:nvCxnSpPr>
          <p:cNvPr id="344" name="Google Shape;344;p40"/>
          <p:cNvCxnSpPr>
            <a:stCxn id="342" idx="2"/>
            <a:endCxn id="340" idx="0"/>
          </p:cNvCxnSpPr>
          <p:nvPr/>
        </p:nvCxnSpPr>
        <p:spPr>
          <a:xfrm rot="-5400000" flipH="1">
            <a:off x="5288025" y="2150050"/>
            <a:ext cx="244500" cy="1420500"/>
          </a:xfrm>
          <a:prstGeom prst="bentConnector3">
            <a:avLst>
              <a:gd name="adj1" fmla="val 50005"/>
            </a:avLst>
          </a:prstGeom>
          <a:noFill/>
          <a:ln w="19050" cap="flat" cmpd="sng">
            <a:solidFill>
              <a:srgbClr val="000000"/>
            </a:solidFill>
            <a:prstDash val="solid"/>
            <a:round/>
            <a:headEnd type="none" w="med" len="med"/>
            <a:tailEnd type="none" w="med" len="med"/>
          </a:ln>
        </p:spPr>
      </p:cxnSp>
      <p:cxnSp>
        <p:nvCxnSpPr>
          <p:cNvPr id="345" name="Google Shape;345;p40"/>
          <p:cNvCxnSpPr>
            <a:stCxn id="331" idx="2"/>
            <a:endCxn id="342" idx="0"/>
          </p:cNvCxnSpPr>
          <p:nvPr/>
        </p:nvCxnSpPr>
        <p:spPr>
          <a:xfrm flipH="1">
            <a:off x="4699900" y="1852088"/>
            <a:ext cx="1500" cy="396900"/>
          </a:xfrm>
          <a:prstGeom prst="straightConnector1">
            <a:avLst/>
          </a:prstGeom>
          <a:noFill/>
          <a:ln w="19050" cap="flat" cmpd="sng">
            <a:solidFill>
              <a:srgbClr val="000000"/>
            </a:solidFill>
            <a:prstDash val="solid"/>
            <a:round/>
            <a:headEnd type="none" w="med" len="med"/>
            <a:tailEnd type="triangle" w="med" len="med"/>
          </a:ln>
        </p:spPr>
      </p:cxnSp>
      <p:sp>
        <p:nvSpPr>
          <p:cNvPr id="346" name="Google Shape;346;p40"/>
          <p:cNvSpPr/>
          <p:nvPr/>
        </p:nvSpPr>
        <p:spPr>
          <a:xfrm>
            <a:off x="5749763" y="442700"/>
            <a:ext cx="982800" cy="489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Food Waste</a:t>
            </a:r>
            <a:endParaRPr>
              <a:latin typeface="Times New Roman"/>
              <a:ea typeface="Times New Roman"/>
              <a:cs typeface="Times New Roman"/>
              <a:sym typeface="Times New Roman"/>
            </a:endParaRPr>
          </a:p>
        </p:txBody>
      </p:sp>
      <p:cxnSp>
        <p:nvCxnSpPr>
          <p:cNvPr id="347" name="Google Shape;347;p40"/>
          <p:cNvCxnSpPr>
            <a:stCxn id="338" idx="2"/>
            <a:endCxn id="343" idx="0"/>
          </p:cNvCxnSpPr>
          <p:nvPr/>
        </p:nvCxnSpPr>
        <p:spPr>
          <a:xfrm>
            <a:off x="3311425" y="2738037"/>
            <a:ext cx="0" cy="200700"/>
          </a:xfrm>
          <a:prstGeom prst="straightConnector1">
            <a:avLst/>
          </a:prstGeom>
          <a:noFill/>
          <a:ln w="19050" cap="flat" cmpd="sng">
            <a:solidFill>
              <a:srgbClr val="000000"/>
            </a:solidFill>
            <a:prstDash val="solid"/>
            <a:round/>
            <a:headEnd type="none" w="med" len="med"/>
            <a:tailEnd type="triangle" w="med" len="med"/>
          </a:ln>
        </p:spPr>
      </p:cxnSp>
      <p:cxnSp>
        <p:nvCxnSpPr>
          <p:cNvPr id="348" name="Google Shape;348;p40"/>
          <p:cNvCxnSpPr>
            <a:stCxn id="331" idx="2"/>
            <a:endCxn id="338" idx="0"/>
          </p:cNvCxnSpPr>
          <p:nvPr/>
        </p:nvCxnSpPr>
        <p:spPr>
          <a:xfrm rot="5400000">
            <a:off x="3808000" y="1355588"/>
            <a:ext cx="396900" cy="1389900"/>
          </a:xfrm>
          <a:prstGeom prst="bentConnector3">
            <a:avLst>
              <a:gd name="adj1" fmla="val 50006"/>
            </a:avLst>
          </a:prstGeom>
          <a:noFill/>
          <a:ln w="19050" cap="flat" cmpd="sng">
            <a:solidFill>
              <a:srgbClr val="000000"/>
            </a:solidFill>
            <a:prstDash val="solid"/>
            <a:round/>
            <a:headEnd type="none" w="med" len="med"/>
            <a:tailEnd type="triangle" w="med" len="med"/>
          </a:ln>
        </p:spPr>
      </p:cxnSp>
      <p:cxnSp>
        <p:nvCxnSpPr>
          <p:cNvPr id="349" name="Google Shape;349;p40"/>
          <p:cNvCxnSpPr>
            <a:stCxn id="331" idx="2"/>
            <a:endCxn id="339" idx="0"/>
          </p:cNvCxnSpPr>
          <p:nvPr/>
        </p:nvCxnSpPr>
        <p:spPr>
          <a:xfrm rot="-5400000" flipH="1">
            <a:off x="5212450" y="1341038"/>
            <a:ext cx="396900" cy="1419000"/>
          </a:xfrm>
          <a:prstGeom prst="bentConnector3">
            <a:avLst>
              <a:gd name="adj1" fmla="val 50005"/>
            </a:avLst>
          </a:prstGeom>
          <a:noFill/>
          <a:ln w="19050" cap="flat" cmpd="sng">
            <a:solidFill>
              <a:srgbClr val="000000"/>
            </a:solidFill>
            <a:prstDash val="solid"/>
            <a:round/>
            <a:headEnd type="none" w="med" len="med"/>
            <a:tailEnd type="triangle" w="med" len="med"/>
          </a:ln>
        </p:spPr>
      </p:cxnSp>
      <p:cxnSp>
        <p:nvCxnSpPr>
          <p:cNvPr id="350" name="Google Shape;350;p40"/>
          <p:cNvCxnSpPr>
            <a:stCxn id="331" idx="0"/>
            <a:endCxn id="346" idx="1"/>
          </p:cNvCxnSpPr>
          <p:nvPr/>
        </p:nvCxnSpPr>
        <p:spPr>
          <a:xfrm rot="-5400000">
            <a:off x="4887700" y="500888"/>
            <a:ext cx="675900" cy="1048500"/>
          </a:xfrm>
          <a:prstGeom prst="bentConnector2">
            <a:avLst/>
          </a:prstGeom>
          <a:noFill/>
          <a:ln w="19050" cap="flat" cmpd="sng">
            <a:solidFill>
              <a:srgbClr val="000000"/>
            </a:solidFill>
            <a:prstDash val="solid"/>
            <a:round/>
            <a:headEnd type="none" w="med" len="med"/>
            <a:tailEnd type="triangle" w="med" len="med"/>
          </a:ln>
        </p:spPr>
      </p:cxnSp>
      <p:sp>
        <p:nvSpPr>
          <p:cNvPr id="351" name="Google Shape;351;p40"/>
          <p:cNvSpPr/>
          <p:nvPr/>
        </p:nvSpPr>
        <p:spPr>
          <a:xfrm>
            <a:off x="7234176" y="67688"/>
            <a:ext cx="16026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Collected to Make Biogas</a:t>
            </a:r>
            <a:endParaRPr>
              <a:latin typeface="Times New Roman"/>
              <a:ea typeface="Times New Roman"/>
              <a:cs typeface="Times New Roman"/>
              <a:sym typeface="Times New Roman"/>
            </a:endParaRPr>
          </a:p>
        </p:txBody>
      </p:sp>
      <p:sp>
        <p:nvSpPr>
          <p:cNvPr id="352" name="Google Shape;352;p40"/>
          <p:cNvSpPr/>
          <p:nvPr/>
        </p:nvSpPr>
        <p:spPr>
          <a:xfrm>
            <a:off x="7234176" y="753488"/>
            <a:ext cx="16026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Composted</a:t>
            </a:r>
            <a:endParaRPr>
              <a:latin typeface="Times New Roman"/>
              <a:ea typeface="Times New Roman"/>
              <a:cs typeface="Times New Roman"/>
              <a:sym typeface="Times New Roman"/>
            </a:endParaRPr>
          </a:p>
        </p:txBody>
      </p:sp>
      <p:cxnSp>
        <p:nvCxnSpPr>
          <p:cNvPr id="353" name="Google Shape;353;p40"/>
          <p:cNvCxnSpPr>
            <a:stCxn id="346" idx="3"/>
            <a:endCxn id="351" idx="2"/>
          </p:cNvCxnSpPr>
          <p:nvPr/>
        </p:nvCxnSpPr>
        <p:spPr>
          <a:xfrm rot="10800000" flipH="1">
            <a:off x="6732563" y="312200"/>
            <a:ext cx="501600" cy="375000"/>
          </a:xfrm>
          <a:prstGeom prst="bentConnector3">
            <a:avLst>
              <a:gd name="adj1" fmla="val 50001"/>
            </a:avLst>
          </a:prstGeom>
          <a:noFill/>
          <a:ln w="19050" cap="flat" cmpd="sng">
            <a:solidFill>
              <a:srgbClr val="000000"/>
            </a:solidFill>
            <a:prstDash val="solid"/>
            <a:round/>
            <a:headEnd type="none" w="med" len="med"/>
            <a:tailEnd type="triangle" w="med" len="med"/>
          </a:ln>
        </p:spPr>
      </p:cxnSp>
      <p:cxnSp>
        <p:nvCxnSpPr>
          <p:cNvPr id="354" name="Google Shape;354;p40"/>
          <p:cNvCxnSpPr>
            <a:stCxn id="346" idx="3"/>
            <a:endCxn id="352" idx="2"/>
          </p:cNvCxnSpPr>
          <p:nvPr/>
        </p:nvCxnSpPr>
        <p:spPr>
          <a:xfrm>
            <a:off x="6732563" y="687200"/>
            <a:ext cx="501600" cy="310800"/>
          </a:xfrm>
          <a:prstGeom prst="bentConnector3">
            <a:avLst>
              <a:gd name="adj1" fmla="val 50001"/>
            </a:avLst>
          </a:prstGeom>
          <a:noFill/>
          <a:ln w="19050" cap="flat" cmpd="sng">
            <a:solidFill>
              <a:srgbClr val="000000"/>
            </a:solidFill>
            <a:prstDash val="dash"/>
            <a:round/>
            <a:headEnd type="none" w="med" len="med"/>
            <a:tailEnd type="triangle" w="med" len="med"/>
          </a:ln>
        </p:spPr>
      </p:cxnSp>
      <p:cxnSp>
        <p:nvCxnSpPr>
          <p:cNvPr id="355" name="Google Shape;355;p40"/>
          <p:cNvCxnSpPr>
            <a:stCxn id="332" idx="0"/>
            <a:endCxn id="346" idx="2"/>
          </p:cNvCxnSpPr>
          <p:nvPr/>
        </p:nvCxnSpPr>
        <p:spPr>
          <a:xfrm rot="5400000" flipH="1">
            <a:off x="6236826" y="936038"/>
            <a:ext cx="431400" cy="422700"/>
          </a:xfrm>
          <a:prstGeom prst="bentConnector3">
            <a:avLst>
              <a:gd name="adj1" fmla="val 49999"/>
            </a:avLst>
          </a:prstGeom>
          <a:noFill/>
          <a:ln w="19050" cap="flat" cmpd="sng">
            <a:solidFill>
              <a:srgbClr val="000000"/>
            </a:solidFill>
            <a:prstDash val="solid"/>
            <a:round/>
            <a:headEnd type="none" w="med" len="med"/>
            <a:tailEnd type="triangle" w="med" len="med"/>
          </a:ln>
        </p:spPr>
      </p:cxnSp>
      <p:sp>
        <p:nvSpPr>
          <p:cNvPr id="356" name="Google Shape;356;p40"/>
          <p:cNvSpPr txBox="1"/>
          <p:nvPr/>
        </p:nvSpPr>
        <p:spPr>
          <a:xfrm>
            <a:off x="2960950" y="3614100"/>
            <a:ext cx="1297200" cy="38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Truck</a:t>
            </a:r>
            <a:endParaRPr b="1">
              <a:latin typeface="Times New Roman"/>
              <a:ea typeface="Times New Roman"/>
              <a:cs typeface="Times New Roman"/>
              <a:sym typeface="Times New Roman"/>
            </a:endParaRPr>
          </a:p>
        </p:txBody>
      </p:sp>
      <p:cxnSp>
        <p:nvCxnSpPr>
          <p:cNvPr id="357" name="Google Shape;357;p40"/>
          <p:cNvCxnSpPr>
            <a:stCxn id="358" idx="0"/>
            <a:endCxn id="334" idx="2"/>
          </p:cNvCxnSpPr>
          <p:nvPr/>
        </p:nvCxnSpPr>
        <p:spPr>
          <a:xfrm rot="10800000" flipH="1">
            <a:off x="1121538" y="2002375"/>
            <a:ext cx="900" cy="600600"/>
          </a:xfrm>
          <a:prstGeom prst="straightConnector1">
            <a:avLst/>
          </a:prstGeom>
          <a:noFill/>
          <a:ln w="19050" cap="flat" cmpd="sng">
            <a:solidFill>
              <a:srgbClr val="000000"/>
            </a:solidFill>
            <a:prstDash val="solid"/>
            <a:round/>
            <a:headEnd type="none" w="med" len="med"/>
            <a:tailEnd type="triangle" w="med" len="med"/>
          </a:ln>
        </p:spPr>
      </p:cxnSp>
      <p:cxnSp>
        <p:nvCxnSpPr>
          <p:cNvPr id="359" name="Google Shape;359;p40"/>
          <p:cNvCxnSpPr>
            <a:stCxn id="360" idx="2"/>
            <a:endCxn id="334" idx="0"/>
          </p:cNvCxnSpPr>
          <p:nvPr/>
        </p:nvCxnSpPr>
        <p:spPr>
          <a:xfrm>
            <a:off x="1122438" y="696950"/>
            <a:ext cx="0" cy="512100"/>
          </a:xfrm>
          <a:prstGeom prst="straightConnector1">
            <a:avLst/>
          </a:prstGeom>
          <a:noFill/>
          <a:ln w="19050" cap="flat" cmpd="sng">
            <a:solidFill>
              <a:srgbClr val="000000"/>
            </a:solidFill>
            <a:prstDash val="solid"/>
            <a:round/>
            <a:headEnd type="none" w="med" len="med"/>
            <a:tailEnd type="triangle" w="med" len="med"/>
          </a:ln>
        </p:spPr>
      </p:cxnSp>
      <p:sp>
        <p:nvSpPr>
          <p:cNvPr id="361" name="Google Shape;361;p40"/>
          <p:cNvSpPr txBox="1"/>
          <p:nvPr/>
        </p:nvSpPr>
        <p:spPr>
          <a:xfrm>
            <a:off x="2316706" y="1182488"/>
            <a:ext cx="6873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Truck</a:t>
            </a:r>
            <a:endParaRPr b="1">
              <a:latin typeface="Times New Roman"/>
              <a:ea typeface="Times New Roman"/>
              <a:cs typeface="Times New Roman"/>
              <a:sym typeface="Times New Roman"/>
            </a:endParaRPr>
          </a:p>
        </p:txBody>
      </p:sp>
      <p:sp>
        <p:nvSpPr>
          <p:cNvPr id="362" name="Google Shape;362;p40"/>
          <p:cNvSpPr txBox="1"/>
          <p:nvPr/>
        </p:nvSpPr>
        <p:spPr>
          <a:xfrm>
            <a:off x="435144" y="2071100"/>
            <a:ext cx="6873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Truck</a:t>
            </a:r>
            <a:endParaRPr b="1">
              <a:latin typeface="Times New Roman"/>
              <a:ea typeface="Times New Roman"/>
              <a:cs typeface="Times New Roman"/>
              <a:sym typeface="Times New Roman"/>
            </a:endParaRPr>
          </a:p>
        </p:txBody>
      </p:sp>
      <p:sp>
        <p:nvSpPr>
          <p:cNvPr id="360" name="Google Shape;360;p40"/>
          <p:cNvSpPr/>
          <p:nvPr/>
        </p:nvSpPr>
        <p:spPr>
          <a:xfrm>
            <a:off x="321138" y="207950"/>
            <a:ext cx="1602600" cy="4890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Supplier in Italy</a:t>
            </a:r>
            <a:endParaRPr>
              <a:latin typeface="Times New Roman"/>
              <a:ea typeface="Times New Roman"/>
              <a:cs typeface="Times New Roman"/>
              <a:sym typeface="Times New Roman"/>
            </a:endParaRPr>
          </a:p>
        </p:txBody>
      </p:sp>
      <p:sp>
        <p:nvSpPr>
          <p:cNvPr id="358" name="Google Shape;358;p40"/>
          <p:cNvSpPr/>
          <p:nvPr/>
        </p:nvSpPr>
        <p:spPr>
          <a:xfrm>
            <a:off x="320238" y="2602975"/>
            <a:ext cx="1602600" cy="4890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Local Farmer</a:t>
            </a:r>
            <a:endParaRPr>
              <a:latin typeface="Times New Roman"/>
              <a:ea typeface="Times New Roman"/>
              <a:cs typeface="Times New Roman"/>
              <a:sym typeface="Times New Roman"/>
            </a:endParaRPr>
          </a:p>
        </p:txBody>
      </p:sp>
      <p:grpSp>
        <p:nvGrpSpPr>
          <p:cNvPr id="363" name="Google Shape;363;p40"/>
          <p:cNvGrpSpPr/>
          <p:nvPr/>
        </p:nvGrpSpPr>
        <p:grpSpPr>
          <a:xfrm>
            <a:off x="4044344" y="3640751"/>
            <a:ext cx="5060700" cy="1082445"/>
            <a:chOff x="4375394" y="3746826"/>
            <a:chExt cx="5060700" cy="1082445"/>
          </a:xfrm>
        </p:grpSpPr>
        <p:sp>
          <p:nvSpPr>
            <p:cNvPr id="364" name="Google Shape;364;p40"/>
            <p:cNvSpPr txBox="1"/>
            <p:nvPr/>
          </p:nvSpPr>
          <p:spPr>
            <a:xfrm>
              <a:off x="4375394" y="3815571"/>
              <a:ext cx="5060700" cy="10137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0"/>
            <p:cNvSpPr/>
            <p:nvPr/>
          </p:nvSpPr>
          <p:spPr>
            <a:xfrm>
              <a:off x="5798122" y="4090393"/>
              <a:ext cx="1001400" cy="252000"/>
            </a:xfrm>
            <a:prstGeom prst="rect">
              <a:avLst/>
            </a:prstGeom>
            <a:solidFill>
              <a:srgbClr val="F4CC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Waste Product</a:t>
              </a:r>
              <a:endParaRPr sz="1100">
                <a:latin typeface="Times New Roman"/>
                <a:ea typeface="Times New Roman"/>
                <a:cs typeface="Times New Roman"/>
                <a:sym typeface="Times New Roman"/>
              </a:endParaRPr>
            </a:p>
          </p:txBody>
        </p:sp>
        <p:sp>
          <p:nvSpPr>
            <p:cNvPr id="366" name="Google Shape;366;p40"/>
            <p:cNvSpPr/>
            <p:nvPr/>
          </p:nvSpPr>
          <p:spPr>
            <a:xfrm>
              <a:off x="6998672" y="4090393"/>
              <a:ext cx="727200" cy="252000"/>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Product</a:t>
              </a:r>
              <a:endParaRPr sz="1100">
                <a:latin typeface="Times New Roman"/>
                <a:ea typeface="Times New Roman"/>
                <a:cs typeface="Times New Roman"/>
                <a:sym typeface="Times New Roman"/>
              </a:endParaRPr>
            </a:p>
          </p:txBody>
        </p:sp>
        <p:sp>
          <p:nvSpPr>
            <p:cNvPr id="367" name="Google Shape;367;p40"/>
            <p:cNvSpPr/>
            <p:nvPr/>
          </p:nvSpPr>
          <p:spPr>
            <a:xfrm>
              <a:off x="7930650" y="3998000"/>
              <a:ext cx="1359600" cy="375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Waste Management</a:t>
              </a:r>
              <a:endParaRPr sz="1100">
                <a:latin typeface="Times New Roman"/>
                <a:ea typeface="Times New Roman"/>
                <a:cs typeface="Times New Roman"/>
                <a:sym typeface="Times New Roman"/>
              </a:endParaRPr>
            </a:p>
          </p:txBody>
        </p:sp>
        <p:sp>
          <p:nvSpPr>
            <p:cNvPr id="368" name="Google Shape;368;p40"/>
            <p:cNvSpPr/>
            <p:nvPr/>
          </p:nvSpPr>
          <p:spPr>
            <a:xfrm>
              <a:off x="4668564" y="4090393"/>
              <a:ext cx="822300" cy="252000"/>
            </a:xfrm>
            <a:prstGeom prst="plaque">
              <a:avLst>
                <a:gd name="adj" fmla="val 16667"/>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Business</a:t>
              </a:r>
              <a:endParaRPr sz="1100">
                <a:latin typeface="Times New Roman"/>
                <a:ea typeface="Times New Roman"/>
                <a:cs typeface="Times New Roman"/>
                <a:sym typeface="Times New Roman"/>
              </a:endParaRPr>
            </a:p>
          </p:txBody>
        </p:sp>
        <p:sp>
          <p:nvSpPr>
            <p:cNvPr id="369" name="Google Shape;369;p40"/>
            <p:cNvSpPr/>
            <p:nvPr/>
          </p:nvSpPr>
          <p:spPr>
            <a:xfrm>
              <a:off x="4434786" y="4421741"/>
              <a:ext cx="1290000" cy="313200"/>
            </a:xfrm>
            <a:prstGeom prst="roundRect">
              <a:avLst>
                <a:gd name="adj" fmla="val 16667"/>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Times New Roman"/>
                <a:ea typeface="Times New Roman"/>
                <a:cs typeface="Times New Roman"/>
                <a:sym typeface="Times New Roman"/>
              </a:endParaRPr>
            </a:p>
            <a:p>
              <a:pPr marL="0" lvl="0" indent="0" algn="ctr" rtl="0">
                <a:spcBef>
                  <a:spcPts val="0"/>
                </a:spcBef>
                <a:spcAft>
                  <a:spcPts val="0"/>
                </a:spcAft>
                <a:buNone/>
              </a:pPr>
              <a:r>
                <a:rPr lang="en" sz="1100">
                  <a:latin typeface="Times New Roman"/>
                  <a:ea typeface="Times New Roman"/>
                  <a:cs typeface="Times New Roman"/>
                  <a:sym typeface="Times New Roman"/>
                </a:rPr>
                <a:t>Other (Consumer, Supplier, etc.)</a:t>
              </a:r>
              <a:endParaRPr sz="1100">
                <a:latin typeface="Times New Roman"/>
                <a:ea typeface="Times New Roman"/>
                <a:cs typeface="Times New Roman"/>
                <a:sym typeface="Times New Roman"/>
              </a:endParaRPr>
            </a:p>
            <a:p>
              <a:pPr marL="0" lvl="0" indent="0" algn="ctr" rtl="0">
                <a:spcBef>
                  <a:spcPts val="0"/>
                </a:spcBef>
                <a:spcAft>
                  <a:spcPts val="0"/>
                </a:spcAft>
                <a:buNone/>
              </a:pPr>
              <a:endParaRPr sz="1000">
                <a:latin typeface="Times New Roman"/>
                <a:ea typeface="Times New Roman"/>
                <a:cs typeface="Times New Roman"/>
                <a:sym typeface="Times New Roman"/>
              </a:endParaRPr>
            </a:p>
          </p:txBody>
        </p:sp>
        <p:cxnSp>
          <p:nvCxnSpPr>
            <p:cNvPr id="370" name="Google Shape;370;p40"/>
            <p:cNvCxnSpPr/>
            <p:nvPr/>
          </p:nvCxnSpPr>
          <p:spPr>
            <a:xfrm>
              <a:off x="6073321" y="4505835"/>
              <a:ext cx="450900" cy="0"/>
            </a:xfrm>
            <a:prstGeom prst="straightConnector1">
              <a:avLst/>
            </a:prstGeom>
            <a:noFill/>
            <a:ln w="19050" cap="flat" cmpd="sng">
              <a:solidFill>
                <a:srgbClr val="000000"/>
              </a:solidFill>
              <a:prstDash val="solid"/>
              <a:round/>
              <a:headEnd type="none" w="med" len="med"/>
              <a:tailEnd type="triangle" w="med" len="med"/>
            </a:ln>
          </p:spPr>
        </p:cxnSp>
        <p:cxnSp>
          <p:nvCxnSpPr>
            <p:cNvPr id="371" name="Google Shape;371;p40"/>
            <p:cNvCxnSpPr/>
            <p:nvPr/>
          </p:nvCxnSpPr>
          <p:spPr>
            <a:xfrm rot="10800000" flipH="1">
              <a:off x="7149797" y="4500673"/>
              <a:ext cx="425100" cy="10200"/>
            </a:xfrm>
            <a:prstGeom prst="straightConnector1">
              <a:avLst/>
            </a:prstGeom>
            <a:noFill/>
            <a:ln w="19050" cap="flat" cmpd="sng">
              <a:solidFill>
                <a:srgbClr val="000000"/>
              </a:solidFill>
              <a:prstDash val="dash"/>
              <a:round/>
              <a:headEnd type="none" w="med" len="med"/>
              <a:tailEnd type="triangle" w="med" len="med"/>
            </a:ln>
          </p:spPr>
        </p:cxnSp>
        <p:sp>
          <p:nvSpPr>
            <p:cNvPr id="372" name="Google Shape;372;p40"/>
            <p:cNvSpPr txBox="1"/>
            <p:nvPr/>
          </p:nvSpPr>
          <p:spPr>
            <a:xfrm>
              <a:off x="5847540" y="4505835"/>
              <a:ext cx="9024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Main Path</a:t>
              </a:r>
              <a:endParaRPr sz="1100">
                <a:latin typeface="Times New Roman"/>
                <a:ea typeface="Times New Roman"/>
                <a:cs typeface="Times New Roman"/>
                <a:sym typeface="Times New Roman"/>
              </a:endParaRPr>
            </a:p>
          </p:txBody>
        </p:sp>
        <p:sp>
          <p:nvSpPr>
            <p:cNvPr id="373" name="Google Shape;373;p40"/>
            <p:cNvSpPr txBox="1"/>
            <p:nvPr/>
          </p:nvSpPr>
          <p:spPr>
            <a:xfrm>
              <a:off x="7965400" y="4373012"/>
              <a:ext cx="1290000" cy="41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Times New Roman"/>
                  <a:ea typeface="Times New Roman"/>
                  <a:cs typeface="Times New Roman"/>
                  <a:sym typeface="Times New Roman"/>
                </a:rPr>
                <a:t>(Bold) Mode of Transportation</a:t>
              </a:r>
              <a:endParaRPr sz="1100" b="1">
                <a:latin typeface="Times New Roman"/>
                <a:ea typeface="Times New Roman"/>
                <a:cs typeface="Times New Roman"/>
                <a:sym typeface="Times New Roman"/>
              </a:endParaRPr>
            </a:p>
          </p:txBody>
        </p:sp>
        <p:sp>
          <p:nvSpPr>
            <p:cNvPr id="374" name="Google Shape;374;p40"/>
            <p:cNvSpPr txBox="1"/>
            <p:nvPr/>
          </p:nvSpPr>
          <p:spPr>
            <a:xfrm>
              <a:off x="6911019" y="4505835"/>
              <a:ext cx="9024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Times New Roman"/>
                  <a:ea typeface="Times New Roman"/>
                  <a:cs typeface="Times New Roman"/>
                  <a:sym typeface="Times New Roman"/>
                </a:rPr>
                <a:t>Alt. Path</a:t>
              </a:r>
              <a:endParaRPr sz="1100">
                <a:latin typeface="Times New Roman"/>
                <a:ea typeface="Times New Roman"/>
                <a:cs typeface="Times New Roman"/>
                <a:sym typeface="Times New Roman"/>
              </a:endParaRPr>
            </a:p>
          </p:txBody>
        </p:sp>
        <p:sp>
          <p:nvSpPr>
            <p:cNvPr id="375" name="Google Shape;375;p40"/>
            <p:cNvSpPr txBox="1"/>
            <p:nvPr/>
          </p:nvSpPr>
          <p:spPr>
            <a:xfrm>
              <a:off x="6454408" y="3746826"/>
              <a:ext cx="902400" cy="3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Times New Roman"/>
                  <a:ea typeface="Times New Roman"/>
                  <a:cs typeface="Times New Roman"/>
                  <a:sym typeface="Times New Roman"/>
                </a:rPr>
                <a:t>Key</a:t>
              </a:r>
              <a:endParaRPr b="1">
                <a:latin typeface="Times New Roman"/>
                <a:ea typeface="Times New Roman"/>
                <a:cs typeface="Times New Roman"/>
                <a:sym typeface="Times New Roman"/>
              </a:endParaRPr>
            </a:p>
          </p:txBody>
        </p:sp>
      </p:grpSp>
      <p:sp>
        <p:nvSpPr>
          <p:cNvPr id="376" name="Google Shape;376;p40"/>
          <p:cNvSpPr/>
          <p:nvPr/>
        </p:nvSpPr>
        <p:spPr>
          <a:xfrm>
            <a:off x="586488" y="3396300"/>
            <a:ext cx="10719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Reused</a:t>
            </a:r>
            <a:endParaRPr>
              <a:latin typeface="Times New Roman"/>
              <a:ea typeface="Times New Roman"/>
              <a:cs typeface="Times New Roman"/>
              <a:sym typeface="Times New Roman"/>
            </a:endParaRPr>
          </a:p>
        </p:txBody>
      </p:sp>
      <p:cxnSp>
        <p:nvCxnSpPr>
          <p:cNvPr id="377" name="Google Shape;377;p40"/>
          <p:cNvCxnSpPr>
            <a:stCxn id="338" idx="1"/>
            <a:endCxn id="376" idx="6"/>
          </p:cNvCxnSpPr>
          <p:nvPr/>
        </p:nvCxnSpPr>
        <p:spPr>
          <a:xfrm flipH="1">
            <a:off x="1658425" y="2493537"/>
            <a:ext cx="1161600" cy="1147200"/>
          </a:xfrm>
          <a:prstGeom prst="bentConnector3">
            <a:avLst>
              <a:gd name="adj1" fmla="val 45381"/>
            </a:avLst>
          </a:prstGeom>
          <a:noFill/>
          <a:ln w="19050" cap="flat" cmpd="sng">
            <a:solidFill>
              <a:srgbClr val="000000"/>
            </a:solidFill>
            <a:prstDash val="dash"/>
            <a:round/>
            <a:headEnd type="none" w="med" len="med"/>
            <a:tailEnd type="triangle" w="med" len="med"/>
          </a:ln>
        </p:spPr>
      </p:cxnSp>
      <p:cxnSp>
        <p:nvCxnSpPr>
          <p:cNvPr id="378" name="Google Shape;378;p40"/>
          <p:cNvCxnSpPr>
            <a:stCxn id="342" idx="2"/>
            <a:endCxn id="376" idx="6"/>
          </p:cNvCxnSpPr>
          <p:nvPr/>
        </p:nvCxnSpPr>
        <p:spPr>
          <a:xfrm rot="5400000">
            <a:off x="2727825" y="1668550"/>
            <a:ext cx="902700" cy="3041700"/>
          </a:xfrm>
          <a:prstGeom prst="bentConnector2">
            <a:avLst/>
          </a:prstGeom>
          <a:noFill/>
          <a:ln w="19050" cap="flat" cmpd="sng">
            <a:solidFill>
              <a:srgbClr val="000000"/>
            </a:solidFill>
            <a:prstDash val="dash"/>
            <a:round/>
            <a:headEnd type="none" w="med" len="med"/>
            <a:tailEnd type="triangle" w="med" len="med"/>
          </a:ln>
        </p:spPr>
      </p:cxnSp>
      <p:cxnSp>
        <p:nvCxnSpPr>
          <p:cNvPr id="379" name="Google Shape;379;p40"/>
          <p:cNvCxnSpPr>
            <a:stCxn id="376" idx="0"/>
            <a:endCxn id="358" idx="2"/>
          </p:cNvCxnSpPr>
          <p:nvPr/>
        </p:nvCxnSpPr>
        <p:spPr>
          <a:xfrm rot="10800000">
            <a:off x="1121538" y="3092100"/>
            <a:ext cx="900" cy="304200"/>
          </a:xfrm>
          <a:prstGeom prst="straightConnector1">
            <a:avLst/>
          </a:prstGeom>
          <a:noFill/>
          <a:ln w="19050" cap="flat" cmpd="sng">
            <a:solidFill>
              <a:srgbClr val="000000"/>
            </a:solidFill>
            <a:prstDash val="solid"/>
            <a:round/>
            <a:headEnd type="none" w="med" len="med"/>
            <a:tailEnd type="triangle" w="med" len="med"/>
          </a:ln>
        </p:spPr>
      </p:cxnSp>
      <p:sp>
        <p:nvSpPr>
          <p:cNvPr id="380" name="Google Shape;380;p40"/>
          <p:cNvSpPr/>
          <p:nvPr/>
        </p:nvSpPr>
        <p:spPr>
          <a:xfrm>
            <a:off x="1757225" y="1748913"/>
            <a:ext cx="1071900" cy="489000"/>
          </a:xfrm>
          <a:prstGeom prst="ellipse">
            <a:avLst/>
          </a:prstGeom>
          <a:solidFill>
            <a:srgbClr val="B6D7A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Reused</a:t>
            </a:r>
            <a:endParaRPr>
              <a:latin typeface="Times New Roman"/>
              <a:ea typeface="Times New Roman"/>
              <a:cs typeface="Times New Roman"/>
              <a:sym typeface="Times New Roman"/>
            </a:endParaRPr>
          </a:p>
        </p:txBody>
      </p:sp>
      <p:cxnSp>
        <p:nvCxnSpPr>
          <p:cNvPr id="381" name="Google Shape;381;p40"/>
          <p:cNvCxnSpPr>
            <a:stCxn id="338" idx="1"/>
            <a:endCxn id="380" idx="4"/>
          </p:cNvCxnSpPr>
          <p:nvPr/>
        </p:nvCxnSpPr>
        <p:spPr>
          <a:xfrm rot="10800000">
            <a:off x="2293225" y="2237937"/>
            <a:ext cx="526800" cy="255600"/>
          </a:xfrm>
          <a:prstGeom prst="bentConnector2">
            <a:avLst/>
          </a:prstGeom>
          <a:noFill/>
          <a:ln w="19050" cap="flat" cmpd="sng">
            <a:solidFill>
              <a:srgbClr val="000000"/>
            </a:solidFill>
            <a:prstDash val="dash"/>
            <a:round/>
            <a:headEnd type="none" w="med" len="med"/>
            <a:tailEnd type="triangle" w="med" len="med"/>
          </a:ln>
        </p:spPr>
      </p:cxnSp>
      <p:cxnSp>
        <p:nvCxnSpPr>
          <p:cNvPr id="382" name="Google Shape;382;p40"/>
          <p:cNvCxnSpPr>
            <a:stCxn id="380" idx="0"/>
            <a:endCxn id="331" idx="1"/>
          </p:cNvCxnSpPr>
          <p:nvPr/>
        </p:nvCxnSpPr>
        <p:spPr>
          <a:xfrm rot="-5400000">
            <a:off x="3025925" y="874863"/>
            <a:ext cx="141300" cy="1606800"/>
          </a:xfrm>
          <a:prstGeom prst="bentConnector2">
            <a:avLst/>
          </a:prstGeom>
          <a:noFill/>
          <a:ln w="19050" cap="flat" cmpd="sng">
            <a:solidFill>
              <a:srgbClr val="000000"/>
            </a:solidFill>
            <a:prstDash val="solid"/>
            <a:round/>
            <a:headEnd type="none" w="med" len="med"/>
            <a:tailEnd type="triangle" w="med" len="med"/>
          </a:ln>
        </p:spPr>
      </p:cxnSp>
      <p:sp>
        <p:nvSpPr>
          <p:cNvPr id="383" name="Google Shape;383;p40"/>
          <p:cNvSpPr/>
          <p:nvPr/>
        </p:nvSpPr>
        <p:spPr>
          <a:xfrm>
            <a:off x="2674506" y="2107987"/>
            <a:ext cx="1297200" cy="79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4058500" y="2107987"/>
            <a:ext cx="1297200" cy="79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5454888" y="2107987"/>
            <a:ext cx="1297200" cy="79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5594894" y="291581"/>
            <a:ext cx="1297200" cy="793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58"/>
                                        </p:tgtEl>
                                        <p:attrNameLst>
                                          <p:attrName>style.visibility</p:attrName>
                                        </p:attrNameLst>
                                      </p:cBhvr>
                                      <p:to>
                                        <p:strVal val="visible"/>
                                      </p:to>
                                    </p:set>
                                    <p:animEffect transition="in" filter="fade">
                                      <p:cBhvr>
                                        <p:cTn id="13" dur="1000"/>
                                        <p:tgtEl>
                                          <p:spTgt spid="358"/>
                                        </p:tgtEl>
                                      </p:cBhvr>
                                    </p:animEffect>
                                  </p:childTnLst>
                                </p:cTn>
                              </p:par>
                              <p:par>
                                <p:cTn id="14" presetID="10" presetClass="entr" presetSubtype="0" fill="hold" nodeType="withEffect">
                                  <p:stCondLst>
                                    <p:cond delay="0"/>
                                  </p:stCondLst>
                                  <p:childTnLst>
                                    <p:set>
                                      <p:cBhvr>
                                        <p:cTn id="15" dur="1" fill="hold">
                                          <p:stCondLst>
                                            <p:cond delay="0"/>
                                          </p:stCondLst>
                                        </p:cTn>
                                        <p:tgtEl>
                                          <p:spTgt spid="357"/>
                                        </p:tgtEl>
                                        <p:attrNameLst>
                                          <p:attrName>style.visibility</p:attrName>
                                        </p:attrNameLst>
                                      </p:cBhvr>
                                      <p:to>
                                        <p:strVal val="visible"/>
                                      </p:to>
                                    </p:set>
                                    <p:animEffect transition="in" filter="fade">
                                      <p:cBhvr>
                                        <p:cTn id="16" dur="1000"/>
                                        <p:tgtEl>
                                          <p:spTgt spid="35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3"/>
                                        </p:tgtEl>
                                        <p:attrNameLst>
                                          <p:attrName>style.visibility</p:attrName>
                                        </p:attrNameLst>
                                      </p:cBhvr>
                                      <p:to>
                                        <p:strVal val="visible"/>
                                      </p:to>
                                    </p:set>
                                    <p:animEffect transition="in" filter="fade">
                                      <p:cBhvr>
                                        <p:cTn id="21" dur="1000"/>
                                        <p:tgtEl>
                                          <p:spTgt spid="333"/>
                                        </p:tgtEl>
                                      </p:cBhvr>
                                    </p:animEffect>
                                  </p:childTnLst>
                                </p:cTn>
                              </p:par>
                              <p:par>
                                <p:cTn id="22" presetID="10" presetClass="entr" presetSubtype="0" fill="hold" nodeType="withEffect">
                                  <p:stCondLst>
                                    <p:cond delay="0"/>
                                  </p:stCondLst>
                                  <p:childTnLst>
                                    <p:set>
                                      <p:cBhvr>
                                        <p:cTn id="23" dur="1" fill="hold">
                                          <p:stCondLst>
                                            <p:cond delay="0"/>
                                          </p:stCondLst>
                                        </p:cTn>
                                        <p:tgtEl>
                                          <p:spTgt spid="359"/>
                                        </p:tgtEl>
                                        <p:attrNameLst>
                                          <p:attrName>style.visibility</p:attrName>
                                        </p:attrNameLst>
                                      </p:cBhvr>
                                      <p:to>
                                        <p:strVal val="visible"/>
                                      </p:to>
                                    </p:set>
                                    <p:animEffect transition="in" filter="fade">
                                      <p:cBhvr>
                                        <p:cTn id="24" dur="1000"/>
                                        <p:tgtEl>
                                          <p:spTgt spid="359"/>
                                        </p:tgtEl>
                                      </p:cBhvr>
                                    </p:animEffect>
                                  </p:childTnLst>
                                </p:cTn>
                              </p:par>
                              <p:par>
                                <p:cTn id="25" presetID="10" presetClass="entr" presetSubtype="0" fill="hold" nodeType="withEffect">
                                  <p:stCondLst>
                                    <p:cond delay="0"/>
                                  </p:stCondLst>
                                  <p:childTnLst>
                                    <p:set>
                                      <p:cBhvr>
                                        <p:cTn id="26" dur="1" fill="hold">
                                          <p:stCondLst>
                                            <p:cond delay="0"/>
                                          </p:stCondLst>
                                        </p:cTn>
                                        <p:tgtEl>
                                          <p:spTgt spid="361"/>
                                        </p:tgtEl>
                                        <p:attrNameLst>
                                          <p:attrName>style.visibility</p:attrName>
                                        </p:attrNameLst>
                                      </p:cBhvr>
                                      <p:to>
                                        <p:strVal val="visible"/>
                                      </p:to>
                                    </p:set>
                                    <p:animEffect transition="in" filter="fade">
                                      <p:cBhvr>
                                        <p:cTn id="27" dur="1000"/>
                                        <p:tgtEl>
                                          <p:spTgt spid="361"/>
                                        </p:tgtEl>
                                      </p:cBhvr>
                                    </p:animEffect>
                                  </p:childTnLst>
                                </p:cTn>
                              </p:par>
                              <p:par>
                                <p:cTn id="28" presetID="10" presetClass="entr" presetSubtype="0" fill="hold" nodeType="withEffect">
                                  <p:stCondLst>
                                    <p:cond delay="0"/>
                                  </p:stCondLst>
                                  <p:childTnLst>
                                    <p:set>
                                      <p:cBhvr>
                                        <p:cTn id="29" dur="1" fill="hold">
                                          <p:stCondLst>
                                            <p:cond delay="0"/>
                                          </p:stCondLst>
                                        </p:cTn>
                                        <p:tgtEl>
                                          <p:spTgt spid="360"/>
                                        </p:tgtEl>
                                        <p:attrNameLst>
                                          <p:attrName>style.visibility</p:attrName>
                                        </p:attrNameLst>
                                      </p:cBhvr>
                                      <p:to>
                                        <p:strVal val="visible"/>
                                      </p:to>
                                    </p:set>
                                    <p:animEffect transition="in" filter="fade">
                                      <p:cBhvr>
                                        <p:cTn id="30" dur="1000"/>
                                        <p:tgtEl>
                                          <p:spTgt spid="3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9"/>
                                        </p:tgtEl>
                                        <p:attrNameLst>
                                          <p:attrName>style.visibility</p:attrName>
                                        </p:attrNameLst>
                                      </p:cBhvr>
                                      <p:to>
                                        <p:strVal val="visible"/>
                                      </p:to>
                                    </p:set>
                                    <p:animEffect transition="in" filter="fade">
                                      <p:cBhvr>
                                        <p:cTn id="35" dur="1000"/>
                                        <p:tgtEl>
                                          <p:spTgt spid="339"/>
                                        </p:tgtEl>
                                      </p:cBhvr>
                                    </p:animEffect>
                                  </p:childTnLst>
                                </p:cTn>
                              </p:par>
                              <p:par>
                                <p:cTn id="36" presetID="10" presetClass="entr" presetSubtype="0" fill="hold" nodeType="withEffect">
                                  <p:stCondLst>
                                    <p:cond delay="0"/>
                                  </p:stCondLst>
                                  <p:childTnLst>
                                    <p:set>
                                      <p:cBhvr>
                                        <p:cTn id="37" dur="1" fill="hold">
                                          <p:stCondLst>
                                            <p:cond delay="0"/>
                                          </p:stCondLst>
                                        </p:cTn>
                                        <p:tgtEl>
                                          <p:spTgt spid="341"/>
                                        </p:tgtEl>
                                        <p:attrNameLst>
                                          <p:attrName>style.visibility</p:attrName>
                                        </p:attrNameLst>
                                      </p:cBhvr>
                                      <p:to>
                                        <p:strVal val="visible"/>
                                      </p:to>
                                    </p:set>
                                    <p:animEffect transition="in" filter="fade">
                                      <p:cBhvr>
                                        <p:cTn id="38" dur="1000"/>
                                        <p:tgtEl>
                                          <p:spTgt spid="341"/>
                                        </p:tgtEl>
                                      </p:cBhvr>
                                    </p:animEffect>
                                  </p:childTnLst>
                                </p:cTn>
                              </p:par>
                              <p:par>
                                <p:cTn id="39" presetID="10" presetClass="entr" presetSubtype="0" fill="hold" nodeType="withEffect">
                                  <p:stCondLst>
                                    <p:cond delay="0"/>
                                  </p:stCondLst>
                                  <p:childTnLst>
                                    <p:set>
                                      <p:cBhvr>
                                        <p:cTn id="40" dur="1" fill="hold">
                                          <p:stCondLst>
                                            <p:cond delay="0"/>
                                          </p:stCondLst>
                                        </p:cTn>
                                        <p:tgtEl>
                                          <p:spTgt spid="342"/>
                                        </p:tgtEl>
                                        <p:attrNameLst>
                                          <p:attrName>style.visibility</p:attrName>
                                        </p:attrNameLst>
                                      </p:cBhvr>
                                      <p:to>
                                        <p:strVal val="visible"/>
                                      </p:to>
                                    </p:set>
                                    <p:animEffect transition="in" filter="fade">
                                      <p:cBhvr>
                                        <p:cTn id="41" dur="1000"/>
                                        <p:tgtEl>
                                          <p:spTgt spid="342"/>
                                        </p:tgtEl>
                                      </p:cBhvr>
                                    </p:animEffect>
                                  </p:childTnLst>
                                </p:cTn>
                              </p:par>
                              <p:par>
                                <p:cTn id="42" presetID="10" presetClass="entr" presetSubtype="0" fill="hold" nodeType="withEffect">
                                  <p:stCondLst>
                                    <p:cond delay="0"/>
                                  </p:stCondLst>
                                  <p:childTnLst>
                                    <p:set>
                                      <p:cBhvr>
                                        <p:cTn id="43" dur="1" fill="hold">
                                          <p:stCondLst>
                                            <p:cond delay="0"/>
                                          </p:stCondLst>
                                        </p:cTn>
                                        <p:tgtEl>
                                          <p:spTgt spid="344"/>
                                        </p:tgtEl>
                                        <p:attrNameLst>
                                          <p:attrName>style.visibility</p:attrName>
                                        </p:attrNameLst>
                                      </p:cBhvr>
                                      <p:to>
                                        <p:strVal val="visible"/>
                                      </p:to>
                                    </p:set>
                                    <p:animEffect transition="in" filter="fade">
                                      <p:cBhvr>
                                        <p:cTn id="44" dur="1000"/>
                                        <p:tgtEl>
                                          <p:spTgt spid="344"/>
                                        </p:tgtEl>
                                      </p:cBhvr>
                                    </p:animEffect>
                                  </p:childTnLst>
                                </p:cTn>
                              </p:par>
                              <p:par>
                                <p:cTn id="45" presetID="10" presetClass="entr" presetSubtype="0" fill="hold" nodeType="withEffect">
                                  <p:stCondLst>
                                    <p:cond delay="0"/>
                                  </p:stCondLst>
                                  <p:childTnLst>
                                    <p:set>
                                      <p:cBhvr>
                                        <p:cTn id="46" dur="1" fill="hold">
                                          <p:stCondLst>
                                            <p:cond delay="0"/>
                                          </p:stCondLst>
                                        </p:cTn>
                                        <p:tgtEl>
                                          <p:spTgt spid="345"/>
                                        </p:tgtEl>
                                        <p:attrNameLst>
                                          <p:attrName>style.visibility</p:attrName>
                                        </p:attrNameLst>
                                      </p:cBhvr>
                                      <p:to>
                                        <p:strVal val="visible"/>
                                      </p:to>
                                    </p:set>
                                    <p:animEffect transition="in" filter="fade">
                                      <p:cBhvr>
                                        <p:cTn id="47" dur="1000"/>
                                        <p:tgtEl>
                                          <p:spTgt spid="345"/>
                                        </p:tgtEl>
                                      </p:cBhvr>
                                    </p:animEffect>
                                  </p:childTnLst>
                                </p:cTn>
                              </p:par>
                              <p:par>
                                <p:cTn id="48" presetID="10" presetClass="entr" presetSubtype="0" fill="hold" nodeType="withEffect">
                                  <p:stCondLst>
                                    <p:cond delay="0"/>
                                  </p:stCondLst>
                                  <p:childTnLst>
                                    <p:set>
                                      <p:cBhvr>
                                        <p:cTn id="49" dur="1" fill="hold">
                                          <p:stCondLst>
                                            <p:cond delay="0"/>
                                          </p:stCondLst>
                                        </p:cTn>
                                        <p:tgtEl>
                                          <p:spTgt spid="349"/>
                                        </p:tgtEl>
                                        <p:attrNameLst>
                                          <p:attrName>style.visibility</p:attrName>
                                        </p:attrNameLst>
                                      </p:cBhvr>
                                      <p:to>
                                        <p:strVal val="visible"/>
                                      </p:to>
                                    </p:set>
                                    <p:animEffect transition="in" filter="fade">
                                      <p:cBhvr>
                                        <p:cTn id="50" dur="1000"/>
                                        <p:tgtEl>
                                          <p:spTgt spid="349"/>
                                        </p:tgtEl>
                                      </p:cBhvr>
                                    </p:animEffect>
                                  </p:childTnLst>
                                </p:cTn>
                              </p:par>
                              <p:par>
                                <p:cTn id="51" presetID="10" presetClass="entr" presetSubtype="0" fill="hold" nodeType="withEffect">
                                  <p:stCondLst>
                                    <p:cond delay="0"/>
                                  </p:stCondLst>
                                  <p:childTnLst>
                                    <p:set>
                                      <p:cBhvr>
                                        <p:cTn id="52" dur="1" fill="hold">
                                          <p:stCondLst>
                                            <p:cond delay="0"/>
                                          </p:stCondLst>
                                        </p:cTn>
                                        <p:tgtEl>
                                          <p:spTgt spid="340"/>
                                        </p:tgtEl>
                                        <p:attrNameLst>
                                          <p:attrName>style.visibility</p:attrName>
                                        </p:attrNameLst>
                                      </p:cBhvr>
                                      <p:to>
                                        <p:strVal val="visible"/>
                                      </p:to>
                                    </p:set>
                                    <p:animEffect transition="in" filter="fade">
                                      <p:cBhvr>
                                        <p:cTn id="53" dur="1000"/>
                                        <p:tgtEl>
                                          <p:spTgt spid="3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8"/>
                                        </p:tgtEl>
                                        <p:attrNameLst>
                                          <p:attrName>style.visibility</p:attrName>
                                        </p:attrNameLst>
                                      </p:cBhvr>
                                      <p:to>
                                        <p:strVal val="visible"/>
                                      </p:to>
                                    </p:set>
                                    <p:animEffect transition="in" filter="fade">
                                      <p:cBhvr>
                                        <p:cTn id="58" dur="1000"/>
                                        <p:tgtEl>
                                          <p:spTgt spid="338"/>
                                        </p:tgtEl>
                                      </p:cBhvr>
                                    </p:animEffect>
                                  </p:childTnLst>
                                </p:cTn>
                              </p:par>
                              <p:par>
                                <p:cTn id="59" presetID="10" presetClass="entr" presetSubtype="0" fill="hold" nodeType="withEffect">
                                  <p:stCondLst>
                                    <p:cond delay="0"/>
                                  </p:stCondLst>
                                  <p:childTnLst>
                                    <p:set>
                                      <p:cBhvr>
                                        <p:cTn id="60" dur="1" fill="hold">
                                          <p:stCondLst>
                                            <p:cond delay="0"/>
                                          </p:stCondLst>
                                        </p:cTn>
                                        <p:tgtEl>
                                          <p:spTgt spid="347"/>
                                        </p:tgtEl>
                                        <p:attrNameLst>
                                          <p:attrName>style.visibility</p:attrName>
                                        </p:attrNameLst>
                                      </p:cBhvr>
                                      <p:to>
                                        <p:strVal val="visible"/>
                                      </p:to>
                                    </p:set>
                                    <p:animEffect transition="in" filter="fade">
                                      <p:cBhvr>
                                        <p:cTn id="61" dur="1000"/>
                                        <p:tgtEl>
                                          <p:spTgt spid="347"/>
                                        </p:tgtEl>
                                      </p:cBhvr>
                                    </p:animEffect>
                                  </p:childTnLst>
                                </p:cTn>
                              </p:par>
                              <p:par>
                                <p:cTn id="62" presetID="10" presetClass="entr" presetSubtype="0" fill="hold" nodeType="withEffect">
                                  <p:stCondLst>
                                    <p:cond delay="0"/>
                                  </p:stCondLst>
                                  <p:childTnLst>
                                    <p:set>
                                      <p:cBhvr>
                                        <p:cTn id="63" dur="1" fill="hold">
                                          <p:stCondLst>
                                            <p:cond delay="0"/>
                                          </p:stCondLst>
                                        </p:cTn>
                                        <p:tgtEl>
                                          <p:spTgt spid="348"/>
                                        </p:tgtEl>
                                        <p:attrNameLst>
                                          <p:attrName>style.visibility</p:attrName>
                                        </p:attrNameLst>
                                      </p:cBhvr>
                                      <p:to>
                                        <p:strVal val="visible"/>
                                      </p:to>
                                    </p:set>
                                    <p:animEffect transition="in" filter="fade">
                                      <p:cBhvr>
                                        <p:cTn id="64" dur="1000"/>
                                        <p:tgtEl>
                                          <p:spTgt spid="348"/>
                                        </p:tgtEl>
                                      </p:cBhvr>
                                    </p:animEffect>
                                  </p:childTnLst>
                                </p:cTn>
                              </p:par>
                              <p:par>
                                <p:cTn id="65" presetID="10" presetClass="entr" presetSubtype="0" fill="hold" nodeType="withEffect">
                                  <p:stCondLst>
                                    <p:cond delay="0"/>
                                  </p:stCondLst>
                                  <p:childTnLst>
                                    <p:set>
                                      <p:cBhvr>
                                        <p:cTn id="66" dur="1" fill="hold">
                                          <p:stCondLst>
                                            <p:cond delay="0"/>
                                          </p:stCondLst>
                                        </p:cTn>
                                        <p:tgtEl>
                                          <p:spTgt spid="343"/>
                                        </p:tgtEl>
                                        <p:attrNameLst>
                                          <p:attrName>style.visibility</p:attrName>
                                        </p:attrNameLst>
                                      </p:cBhvr>
                                      <p:to>
                                        <p:strVal val="visible"/>
                                      </p:to>
                                    </p:set>
                                    <p:animEffect transition="in" filter="fade">
                                      <p:cBhvr>
                                        <p:cTn id="67" dur="1000"/>
                                        <p:tgtEl>
                                          <p:spTgt spid="3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80"/>
                                        </p:tgtEl>
                                        <p:attrNameLst>
                                          <p:attrName>style.visibility</p:attrName>
                                        </p:attrNameLst>
                                      </p:cBhvr>
                                      <p:to>
                                        <p:strVal val="visible"/>
                                      </p:to>
                                    </p:set>
                                    <p:animEffect transition="in" filter="fade">
                                      <p:cBhvr>
                                        <p:cTn id="72" dur="1000"/>
                                        <p:tgtEl>
                                          <p:spTgt spid="380"/>
                                        </p:tgtEl>
                                      </p:cBhvr>
                                    </p:animEffect>
                                  </p:childTnLst>
                                </p:cTn>
                              </p:par>
                              <p:par>
                                <p:cTn id="73" presetID="10" presetClass="entr" presetSubtype="0" fill="hold" nodeType="withEffect">
                                  <p:stCondLst>
                                    <p:cond delay="0"/>
                                  </p:stCondLst>
                                  <p:childTnLst>
                                    <p:set>
                                      <p:cBhvr>
                                        <p:cTn id="74" dur="1" fill="hold">
                                          <p:stCondLst>
                                            <p:cond delay="0"/>
                                          </p:stCondLst>
                                        </p:cTn>
                                        <p:tgtEl>
                                          <p:spTgt spid="382"/>
                                        </p:tgtEl>
                                        <p:attrNameLst>
                                          <p:attrName>style.visibility</p:attrName>
                                        </p:attrNameLst>
                                      </p:cBhvr>
                                      <p:to>
                                        <p:strVal val="visible"/>
                                      </p:to>
                                    </p:set>
                                    <p:animEffect transition="in" filter="fade">
                                      <p:cBhvr>
                                        <p:cTn id="75" dur="1000"/>
                                        <p:tgtEl>
                                          <p:spTgt spid="382"/>
                                        </p:tgtEl>
                                      </p:cBhvr>
                                    </p:animEffect>
                                  </p:childTnLst>
                                </p:cTn>
                              </p:par>
                              <p:par>
                                <p:cTn id="76" presetID="10" presetClass="entr" presetSubtype="0" fill="hold" nodeType="withEffect">
                                  <p:stCondLst>
                                    <p:cond delay="0"/>
                                  </p:stCondLst>
                                  <p:childTnLst>
                                    <p:set>
                                      <p:cBhvr>
                                        <p:cTn id="77" dur="1" fill="hold">
                                          <p:stCondLst>
                                            <p:cond delay="0"/>
                                          </p:stCondLst>
                                        </p:cTn>
                                        <p:tgtEl>
                                          <p:spTgt spid="381"/>
                                        </p:tgtEl>
                                        <p:attrNameLst>
                                          <p:attrName>style.visibility</p:attrName>
                                        </p:attrNameLst>
                                      </p:cBhvr>
                                      <p:to>
                                        <p:strVal val="visible"/>
                                      </p:to>
                                    </p:set>
                                    <p:animEffect transition="in" filter="fade">
                                      <p:cBhvr>
                                        <p:cTn id="78" dur="1000"/>
                                        <p:tgtEl>
                                          <p:spTgt spid="38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76"/>
                                        </p:tgtEl>
                                        <p:attrNameLst>
                                          <p:attrName>style.visibility</p:attrName>
                                        </p:attrNameLst>
                                      </p:cBhvr>
                                      <p:to>
                                        <p:strVal val="visible"/>
                                      </p:to>
                                    </p:set>
                                    <p:animEffect transition="in" filter="fade">
                                      <p:cBhvr>
                                        <p:cTn id="83" dur="1000"/>
                                        <p:tgtEl>
                                          <p:spTgt spid="376"/>
                                        </p:tgtEl>
                                      </p:cBhvr>
                                    </p:animEffect>
                                  </p:childTnLst>
                                </p:cTn>
                              </p:par>
                              <p:par>
                                <p:cTn id="84" presetID="10" presetClass="entr" presetSubtype="0" fill="hold" nodeType="withEffect">
                                  <p:stCondLst>
                                    <p:cond delay="0"/>
                                  </p:stCondLst>
                                  <p:childTnLst>
                                    <p:set>
                                      <p:cBhvr>
                                        <p:cTn id="85" dur="1" fill="hold">
                                          <p:stCondLst>
                                            <p:cond delay="0"/>
                                          </p:stCondLst>
                                        </p:cTn>
                                        <p:tgtEl>
                                          <p:spTgt spid="378"/>
                                        </p:tgtEl>
                                        <p:attrNameLst>
                                          <p:attrName>style.visibility</p:attrName>
                                        </p:attrNameLst>
                                      </p:cBhvr>
                                      <p:to>
                                        <p:strVal val="visible"/>
                                      </p:to>
                                    </p:set>
                                    <p:animEffect transition="in" filter="fade">
                                      <p:cBhvr>
                                        <p:cTn id="86" dur="1000"/>
                                        <p:tgtEl>
                                          <p:spTgt spid="378"/>
                                        </p:tgtEl>
                                      </p:cBhvr>
                                    </p:animEffect>
                                  </p:childTnLst>
                                </p:cTn>
                              </p:par>
                              <p:par>
                                <p:cTn id="87" presetID="10" presetClass="entr" presetSubtype="0" fill="hold" nodeType="withEffect">
                                  <p:stCondLst>
                                    <p:cond delay="0"/>
                                  </p:stCondLst>
                                  <p:childTnLst>
                                    <p:set>
                                      <p:cBhvr>
                                        <p:cTn id="88" dur="1" fill="hold">
                                          <p:stCondLst>
                                            <p:cond delay="0"/>
                                          </p:stCondLst>
                                        </p:cTn>
                                        <p:tgtEl>
                                          <p:spTgt spid="379"/>
                                        </p:tgtEl>
                                        <p:attrNameLst>
                                          <p:attrName>style.visibility</p:attrName>
                                        </p:attrNameLst>
                                      </p:cBhvr>
                                      <p:to>
                                        <p:strVal val="visible"/>
                                      </p:to>
                                    </p:set>
                                    <p:animEffect transition="in" filter="fade">
                                      <p:cBhvr>
                                        <p:cTn id="89" dur="1000"/>
                                        <p:tgtEl>
                                          <p:spTgt spid="379"/>
                                        </p:tgtEl>
                                      </p:cBhvr>
                                    </p:animEffect>
                                  </p:childTnLst>
                                </p:cTn>
                              </p:par>
                              <p:par>
                                <p:cTn id="90" presetID="10" presetClass="entr" presetSubtype="0" fill="hold" nodeType="withEffect">
                                  <p:stCondLst>
                                    <p:cond delay="0"/>
                                  </p:stCondLst>
                                  <p:childTnLst>
                                    <p:set>
                                      <p:cBhvr>
                                        <p:cTn id="91" dur="1" fill="hold">
                                          <p:stCondLst>
                                            <p:cond delay="0"/>
                                          </p:stCondLst>
                                        </p:cTn>
                                        <p:tgtEl>
                                          <p:spTgt spid="377"/>
                                        </p:tgtEl>
                                        <p:attrNameLst>
                                          <p:attrName>style.visibility</p:attrName>
                                        </p:attrNameLst>
                                      </p:cBhvr>
                                      <p:to>
                                        <p:strVal val="visible"/>
                                      </p:to>
                                    </p:set>
                                    <p:animEffect transition="in" filter="fade">
                                      <p:cBhvr>
                                        <p:cTn id="92" dur="1000"/>
                                        <p:tgtEl>
                                          <p:spTgt spid="377"/>
                                        </p:tgtEl>
                                      </p:cBhvr>
                                    </p:animEffect>
                                  </p:childTnLst>
                                </p:cTn>
                              </p:par>
                              <p:par>
                                <p:cTn id="93" presetID="10" presetClass="entr" presetSubtype="0" fill="hold" nodeType="withEffect">
                                  <p:stCondLst>
                                    <p:cond delay="0"/>
                                  </p:stCondLst>
                                  <p:childTnLst>
                                    <p:set>
                                      <p:cBhvr>
                                        <p:cTn id="94" dur="1" fill="hold">
                                          <p:stCondLst>
                                            <p:cond delay="0"/>
                                          </p:stCondLst>
                                        </p:cTn>
                                        <p:tgtEl>
                                          <p:spTgt spid="356"/>
                                        </p:tgtEl>
                                        <p:attrNameLst>
                                          <p:attrName>style.visibility</p:attrName>
                                        </p:attrNameLst>
                                      </p:cBhvr>
                                      <p:to>
                                        <p:strVal val="visible"/>
                                      </p:to>
                                    </p:set>
                                    <p:animEffect transition="in" filter="fade">
                                      <p:cBhvr>
                                        <p:cTn id="95" dur="1000"/>
                                        <p:tgtEl>
                                          <p:spTgt spid="35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46"/>
                                        </p:tgtEl>
                                        <p:attrNameLst>
                                          <p:attrName>style.visibility</p:attrName>
                                        </p:attrNameLst>
                                      </p:cBhvr>
                                      <p:to>
                                        <p:strVal val="visible"/>
                                      </p:to>
                                    </p:set>
                                    <p:animEffect transition="in" filter="fade">
                                      <p:cBhvr>
                                        <p:cTn id="100" dur="1000"/>
                                        <p:tgtEl>
                                          <p:spTgt spid="346"/>
                                        </p:tgtEl>
                                      </p:cBhvr>
                                    </p:animEffect>
                                  </p:childTnLst>
                                </p:cTn>
                              </p:par>
                              <p:par>
                                <p:cTn id="101" presetID="10" presetClass="entr" presetSubtype="0" fill="hold" nodeType="withEffect">
                                  <p:stCondLst>
                                    <p:cond delay="0"/>
                                  </p:stCondLst>
                                  <p:childTnLst>
                                    <p:set>
                                      <p:cBhvr>
                                        <p:cTn id="102" dur="1" fill="hold">
                                          <p:stCondLst>
                                            <p:cond delay="0"/>
                                          </p:stCondLst>
                                        </p:cTn>
                                        <p:tgtEl>
                                          <p:spTgt spid="350"/>
                                        </p:tgtEl>
                                        <p:attrNameLst>
                                          <p:attrName>style.visibility</p:attrName>
                                        </p:attrNameLst>
                                      </p:cBhvr>
                                      <p:to>
                                        <p:strVal val="visible"/>
                                      </p:to>
                                    </p:set>
                                    <p:animEffect transition="in" filter="fade">
                                      <p:cBhvr>
                                        <p:cTn id="103" dur="1000"/>
                                        <p:tgtEl>
                                          <p:spTgt spid="350"/>
                                        </p:tgtEl>
                                      </p:cBhvr>
                                    </p:animEffect>
                                  </p:childTnLst>
                                </p:cTn>
                              </p:par>
                              <p:par>
                                <p:cTn id="104" presetID="10" presetClass="entr" presetSubtype="0" fill="hold" nodeType="withEffect">
                                  <p:stCondLst>
                                    <p:cond delay="0"/>
                                  </p:stCondLst>
                                  <p:childTnLst>
                                    <p:set>
                                      <p:cBhvr>
                                        <p:cTn id="105" dur="1" fill="hold">
                                          <p:stCondLst>
                                            <p:cond delay="0"/>
                                          </p:stCondLst>
                                        </p:cTn>
                                        <p:tgtEl>
                                          <p:spTgt spid="351"/>
                                        </p:tgtEl>
                                        <p:attrNameLst>
                                          <p:attrName>style.visibility</p:attrName>
                                        </p:attrNameLst>
                                      </p:cBhvr>
                                      <p:to>
                                        <p:strVal val="visible"/>
                                      </p:to>
                                    </p:set>
                                    <p:animEffect transition="in" filter="fade">
                                      <p:cBhvr>
                                        <p:cTn id="106" dur="1000"/>
                                        <p:tgtEl>
                                          <p:spTgt spid="351"/>
                                        </p:tgtEl>
                                      </p:cBhvr>
                                    </p:animEffect>
                                  </p:childTnLst>
                                </p:cTn>
                              </p:par>
                              <p:par>
                                <p:cTn id="107" presetID="10" presetClass="entr" presetSubtype="0" fill="hold" nodeType="withEffect">
                                  <p:stCondLst>
                                    <p:cond delay="0"/>
                                  </p:stCondLst>
                                  <p:childTnLst>
                                    <p:set>
                                      <p:cBhvr>
                                        <p:cTn id="108" dur="1" fill="hold">
                                          <p:stCondLst>
                                            <p:cond delay="0"/>
                                          </p:stCondLst>
                                        </p:cTn>
                                        <p:tgtEl>
                                          <p:spTgt spid="353"/>
                                        </p:tgtEl>
                                        <p:attrNameLst>
                                          <p:attrName>style.visibility</p:attrName>
                                        </p:attrNameLst>
                                      </p:cBhvr>
                                      <p:to>
                                        <p:strVal val="visible"/>
                                      </p:to>
                                    </p:set>
                                    <p:animEffect transition="in" filter="fade">
                                      <p:cBhvr>
                                        <p:cTn id="109" dur="1000"/>
                                        <p:tgtEl>
                                          <p:spTgt spid="353"/>
                                        </p:tgtEl>
                                      </p:cBhvr>
                                    </p:animEffect>
                                  </p:childTnLst>
                                </p:cTn>
                              </p:par>
                              <p:par>
                                <p:cTn id="110" presetID="10" presetClass="entr" presetSubtype="0" fill="hold" nodeType="withEffect">
                                  <p:stCondLst>
                                    <p:cond delay="0"/>
                                  </p:stCondLst>
                                  <p:childTnLst>
                                    <p:set>
                                      <p:cBhvr>
                                        <p:cTn id="111" dur="1" fill="hold">
                                          <p:stCondLst>
                                            <p:cond delay="0"/>
                                          </p:stCondLst>
                                        </p:cTn>
                                        <p:tgtEl>
                                          <p:spTgt spid="354"/>
                                        </p:tgtEl>
                                        <p:attrNameLst>
                                          <p:attrName>style.visibility</p:attrName>
                                        </p:attrNameLst>
                                      </p:cBhvr>
                                      <p:to>
                                        <p:strVal val="visible"/>
                                      </p:to>
                                    </p:set>
                                    <p:animEffect transition="in" filter="fade">
                                      <p:cBhvr>
                                        <p:cTn id="112" dur="1000"/>
                                        <p:tgtEl>
                                          <p:spTgt spid="354"/>
                                        </p:tgtEl>
                                      </p:cBhvr>
                                    </p:animEffect>
                                  </p:childTnLst>
                                </p:cTn>
                              </p:par>
                              <p:par>
                                <p:cTn id="113" presetID="10" presetClass="entr" presetSubtype="0" fill="hold" nodeType="withEffect">
                                  <p:stCondLst>
                                    <p:cond delay="0"/>
                                  </p:stCondLst>
                                  <p:childTnLst>
                                    <p:set>
                                      <p:cBhvr>
                                        <p:cTn id="114" dur="1" fill="hold">
                                          <p:stCondLst>
                                            <p:cond delay="0"/>
                                          </p:stCondLst>
                                        </p:cTn>
                                        <p:tgtEl>
                                          <p:spTgt spid="355"/>
                                        </p:tgtEl>
                                        <p:attrNameLst>
                                          <p:attrName>style.visibility</p:attrName>
                                        </p:attrNameLst>
                                      </p:cBhvr>
                                      <p:to>
                                        <p:strVal val="visible"/>
                                      </p:to>
                                    </p:set>
                                    <p:animEffect transition="in" filter="fade">
                                      <p:cBhvr>
                                        <p:cTn id="115" dur="1000"/>
                                        <p:tgtEl>
                                          <p:spTgt spid="355"/>
                                        </p:tgtEl>
                                      </p:cBhvr>
                                    </p:animEffect>
                                  </p:childTnLst>
                                </p:cTn>
                              </p:par>
                              <p:par>
                                <p:cTn id="116" presetID="10" presetClass="entr" presetSubtype="0" fill="hold" nodeType="withEffect">
                                  <p:stCondLst>
                                    <p:cond delay="0"/>
                                  </p:stCondLst>
                                  <p:childTnLst>
                                    <p:set>
                                      <p:cBhvr>
                                        <p:cTn id="117" dur="1" fill="hold">
                                          <p:stCondLst>
                                            <p:cond delay="0"/>
                                          </p:stCondLst>
                                        </p:cTn>
                                        <p:tgtEl>
                                          <p:spTgt spid="352"/>
                                        </p:tgtEl>
                                        <p:attrNameLst>
                                          <p:attrName>style.visibility</p:attrName>
                                        </p:attrNameLst>
                                      </p:cBhvr>
                                      <p:to>
                                        <p:strVal val="visible"/>
                                      </p:to>
                                    </p:set>
                                    <p:animEffect transition="in" filter="fade">
                                      <p:cBhvr>
                                        <p:cTn id="118" dur="1000"/>
                                        <p:tgtEl>
                                          <p:spTgt spid="352"/>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384"/>
                                        </p:tgtEl>
                                        <p:attrNameLst>
                                          <p:attrName>style.visibility</p:attrName>
                                        </p:attrNameLst>
                                      </p:cBhvr>
                                      <p:to>
                                        <p:strVal val="visible"/>
                                      </p:to>
                                    </p:set>
                                    <p:animEffect transition="in" filter="fade">
                                      <p:cBhvr>
                                        <p:cTn id="123" dur="1000"/>
                                        <p:tgtEl>
                                          <p:spTgt spid="384"/>
                                        </p:tgtEl>
                                      </p:cBhvr>
                                    </p:animEffect>
                                  </p:childTnLst>
                                </p:cTn>
                              </p:par>
                              <p:par>
                                <p:cTn id="124" presetID="10" presetClass="entr" presetSubtype="0" fill="hold" nodeType="withEffect">
                                  <p:stCondLst>
                                    <p:cond delay="0"/>
                                  </p:stCondLst>
                                  <p:childTnLst>
                                    <p:set>
                                      <p:cBhvr>
                                        <p:cTn id="125" dur="1" fill="hold">
                                          <p:stCondLst>
                                            <p:cond delay="0"/>
                                          </p:stCondLst>
                                        </p:cTn>
                                        <p:tgtEl>
                                          <p:spTgt spid="385"/>
                                        </p:tgtEl>
                                        <p:attrNameLst>
                                          <p:attrName>style.visibility</p:attrName>
                                        </p:attrNameLst>
                                      </p:cBhvr>
                                      <p:to>
                                        <p:strVal val="visible"/>
                                      </p:to>
                                    </p:set>
                                    <p:animEffect transition="in" filter="fade">
                                      <p:cBhvr>
                                        <p:cTn id="126" dur="1000"/>
                                        <p:tgtEl>
                                          <p:spTgt spid="385"/>
                                        </p:tgtEl>
                                      </p:cBhvr>
                                    </p:animEffect>
                                  </p:childTnLst>
                                </p:cTn>
                              </p:par>
                              <p:par>
                                <p:cTn id="127" presetID="10" presetClass="entr" presetSubtype="0" fill="hold" nodeType="withEffect">
                                  <p:stCondLst>
                                    <p:cond delay="0"/>
                                  </p:stCondLst>
                                  <p:childTnLst>
                                    <p:set>
                                      <p:cBhvr>
                                        <p:cTn id="128" dur="1" fill="hold">
                                          <p:stCondLst>
                                            <p:cond delay="0"/>
                                          </p:stCondLst>
                                        </p:cTn>
                                        <p:tgtEl>
                                          <p:spTgt spid="386"/>
                                        </p:tgtEl>
                                        <p:attrNameLst>
                                          <p:attrName>style.visibility</p:attrName>
                                        </p:attrNameLst>
                                      </p:cBhvr>
                                      <p:to>
                                        <p:strVal val="visible"/>
                                      </p:to>
                                    </p:set>
                                    <p:animEffect transition="in" filter="fade">
                                      <p:cBhvr>
                                        <p:cTn id="129" dur="1000"/>
                                        <p:tgtEl>
                                          <p:spTgt spid="386"/>
                                        </p:tgtEl>
                                      </p:cBhvr>
                                    </p:animEffect>
                                  </p:childTnLst>
                                </p:cTn>
                              </p:par>
                              <p:par>
                                <p:cTn id="130" presetID="10" presetClass="entr" presetSubtype="0" fill="hold" nodeType="withEffect">
                                  <p:stCondLst>
                                    <p:cond delay="0"/>
                                  </p:stCondLst>
                                  <p:childTnLst>
                                    <p:set>
                                      <p:cBhvr>
                                        <p:cTn id="131" dur="1" fill="hold">
                                          <p:stCondLst>
                                            <p:cond delay="0"/>
                                          </p:stCondLst>
                                        </p:cTn>
                                        <p:tgtEl>
                                          <p:spTgt spid="383"/>
                                        </p:tgtEl>
                                        <p:attrNameLst>
                                          <p:attrName>style.visibility</p:attrName>
                                        </p:attrNameLst>
                                      </p:cBhvr>
                                      <p:to>
                                        <p:strVal val="visible"/>
                                      </p:to>
                                    </p:set>
                                    <p:animEffect transition="in" filter="fade">
                                      <p:cBhvr>
                                        <p:cTn id="132" dur="1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1"/>
          <p:cNvSpPr txBox="1">
            <a:spLocks noGrp="1"/>
          </p:cNvSpPr>
          <p:nvPr>
            <p:ph type="title"/>
          </p:nvPr>
        </p:nvSpPr>
        <p:spPr>
          <a:xfrm>
            <a:off x="2018550" y="437825"/>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Vegetable Resource Flow Analysis</a:t>
            </a:r>
            <a:endParaRPr/>
          </a:p>
        </p:txBody>
      </p:sp>
      <p:graphicFrame>
        <p:nvGraphicFramePr>
          <p:cNvPr id="392" name="Google Shape;392;p41"/>
          <p:cNvGraphicFramePr/>
          <p:nvPr/>
        </p:nvGraphicFramePr>
        <p:xfrm>
          <a:off x="1639075" y="1657175"/>
          <a:ext cx="5865825" cy="2648275"/>
        </p:xfrm>
        <a:graphic>
          <a:graphicData uri="http://schemas.openxmlformats.org/drawingml/2006/table">
            <a:tbl>
              <a:tblPr>
                <a:noFill/>
                <a:tableStyleId>{15DD02F0-1356-48A4-969F-6186FA3F7828}</a:tableStyleId>
              </a:tblPr>
              <a:tblGrid>
                <a:gridCol w="1955275">
                  <a:extLst>
                    <a:ext uri="{9D8B030D-6E8A-4147-A177-3AD203B41FA5}">
                      <a16:colId xmlns:a16="http://schemas.microsoft.com/office/drawing/2014/main" val="20000"/>
                    </a:ext>
                  </a:extLst>
                </a:gridCol>
                <a:gridCol w="1955275">
                  <a:extLst>
                    <a:ext uri="{9D8B030D-6E8A-4147-A177-3AD203B41FA5}">
                      <a16:colId xmlns:a16="http://schemas.microsoft.com/office/drawing/2014/main" val="20001"/>
                    </a:ext>
                  </a:extLst>
                </a:gridCol>
                <a:gridCol w="1955275">
                  <a:extLst>
                    <a:ext uri="{9D8B030D-6E8A-4147-A177-3AD203B41FA5}">
                      <a16:colId xmlns:a16="http://schemas.microsoft.com/office/drawing/2014/main" val="20002"/>
                    </a:ext>
                  </a:extLst>
                </a:gridCol>
              </a:tblGrid>
              <a:tr h="747975">
                <a:tc>
                  <a:txBody>
                    <a:bodyPr/>
                    <a:lstStyle/>
                    <a:p>
                      <a:pPr marL="0" lvl="0" indent="0" algn="ctr" rtl="0">
                        <a:spcBef>
                          <a:spcPts val="0"/>
                        </a:spcBef>
                        <a:spcAft>
                          <a:spcPts val="0"/>
                        </a:spcAft>
                        <a:buNone/>
                      </a:pPr>
                      <a:r>
                        <a:rPr lang="en" sz="1600" b="1">
                          <a:latin typeface="Pontano Sans"/>
                          <a:ea typeface="Pontano Sans"/>
                          <a:cs typeface="Pontano Sans"/>
                          <a:sym typeface="Pontano Sans"/>
                        </a:rPr>
                        <a:t>Waste Product</a:t>
                      </a:r>
                      <a:endParaRPr sz="1600" b="1">
                        <a:latin typeface="Pontano Sans"/>
                        <a:ea typeface="Pontano Sans"/>
                        <a:cs typeface="Pontano Sans"/>
                        <a:sym typeface="Pontano Sans"/>
                      </a:endParaRPr>
                    </a:p>
                  </a:txBody>
                  <a:tcPr marL="63500" marR="63500" marT="63500" marB="63500" anchor="ctr">
                    <a:solidFill>
                      <a:srgbClr val="D9D9D9"/>
                    </a:solidFill>
                  </a:tcPr>
                </a:tc>
                <a:tc gridSpan="2">
                  <a:txBody>
                    <a:bodyPr/>
                    <a:lstStyle/>
                    <a:p>
                      <a:pPr marL="0" lvl="0" indent="0" algn="ctr" rtl="0">
                        <a:spcBef>
                          <a:spcPts val="0"/>
                        </a:spcBef>
                        <a:spcAft>
                          <a:spcPts val="0"/>
                        </a:spcAft>
                        <a:buNone/>
                      </a:pPr>
                      <a:r>
                        <a:rPr lang="en" sz="1600" b="1">
                          <a:latin typeface="Pontano Sans"/>
                          <a:ea typeface="Pontano Sans"/>
                          <a:cs typeface="Pontano Sans"/>
                          <a:sym typeface="Pontano Sans"/>
                        </a:rPr>
                        <a:t>CE Component(s) of Waste Management Method</a:t>
                      </a:r>
                      <a:endParaRPr sz="1600" b="1">
                        <a:latin typeface="Pontano Sans"/>
                        <a:ea typeface="Pontano Sans"/>
                        <a:cs typeface="Pontano Sans"/>
                        <a:sym typeface="Pontano Sans"/>
                      </a:endParaRPr>
                    </a:p>
                  </a:txBody>
                  <a:tcPr marL="63500" marR="63500" marT="63500" marB="63500" anchor="ctr">
                    <a:solidFill>
                      <a:srgbClr val="D9D9D9"/>
                    </a:solidFill>
                  </a:tcPr>
                </a:tc>
                <a:tc hMerge="1">
                  <a:txBody>
                    <a:bodyPr/>
                    <a:lstStyle/>
                    <a:p>
                      <a:endParaRPr lang="en-US"/>
                    </a:p>
                  </a:txBody>
                  <a:tcPr/>
                </a:tc>
                <a:extLst>
                  <a:ext uri="{0D108BD9-81ED-4DB2-BD59-A6C34878D82A}">
                    <a16:rowId xmlns:a16="http://schemas.microsoft.com/office/drawing/2014/main" val="10000"/>
                  </a:ext>
                </a:extLst>
              </a:tr>
              <a:tr h="475075">
                <a:tc>
                  <a:txBody>
                    <a:bodyPr/>
                    <a:lstStyle/>
                    <a:p>
                      <a:pPr marL="0" lvl="0" indent="0" algn="ctr" rtl="0">
                        <a:spcBef>
                          <a:spcPts val="0"/>
                        </a:spcBef>
                        <a:spcAft>
                          <a:spcPts val="0"/>
                        </a:spcAft>
                        <a:buNone/>
                      </a:pPr>
                      <a:r>
                        <a:rPr lang="en" sz="1600">
                          <a:latin typeface="Pontano Sans"/>
                          <a:ea typeface="Pontano Sans"/>
                          <a:cs typeface="Pontano Sans"/>
                          <a:sym typeface="Pontano Sans"/>
                        </a:rPr>
                        <a:t>Wooden Crates</a:t>
                      </a:r>
                      <a:endParaRPr sz="1600">
                        <a:latin typeface="Pontano Sans"/>
                        <a:ea typeface="Pontano Sans"/>
                        <a:cs typeface="Pontano Sans"/>
                        <a:sym typeface="Pontano Sans"/>
                      </a:endParaRPr>
                    </a:p>
                  </a:txBody>
                  <a:tcPr marL="63500" marR="63500" marT="63500" marB="63500" anchor="ctr">
                    <a:solidFill>
                      <a:srgbClr val="F4CCCC"/>
                    </a:solidFill>
                  </a:tcPr>
                </a:tc>
                <a:tc gridSpan="2">
                  <a:txBody>
                    <a:bodyPr/>
                    <a:lstStyle/>
                    <a:p>
                      <a:pPr marL="0" lvl="0" indent="0" algn="ctr" rtl="0">
                        <a:spcBef>
                          <a:spcPts val="0"/>
                        </a:spcBef>
                        <a:spcAft>
                          <a:spcPts val="0"/>
                        </a:spcAft>
                        <a:buNone/>
                      </a:pPr>
                      <a:r>
                        <a:rPr lang="en" sz="1600">
                          <a:latin typeface="Pontano Sans"/>
                          <a:ea typeface="Pontano Sans"/>
                          <a:cs typeface="Pontano Sans"/>
                          <a:sym typeface="Pontano Sans"/>
                        </a:rPr>
                        <a:t>Reuse</a:t>
                      </a:r>
                      <a:endParaRPr sz="1600">
                        <a:latin typeface="Pontano Sans"/>
                        <a:ea typeface="Pontano Sans"/>
                        <a:cs typeface="Pontano Sans"/>
                        <a:sym typeface="Pontano Sans"/>
                      </a:endParaRPr>
                    </a:p>
                  </a:txBody>
                  <a:tcPr marL="63500" marR="63500" marT="63500" marB="63500" anchor="ctr">
                    <a:solidFill>
                      <a:srgbClr val="6AA84F"/>
                    </a:solidFill>
                  </a:tcPr>
                </a:tc>
                <a:tc hMerge="1">
                  <a:txBody>
                    <a:bodyPr/>
                    <a:lstStyle/>
                    <a:p>
                      <a:endParaRPr lang="en-US"/>
                    </a:p>
                  </a:txBody>
                  <a:tcPr/>
                </a:tc>
                <a:extLst>
                  <a:ext uri="{0D108BD9-81ED-4DB2-BD59-A6C34878D82A}">
                    <a16:rowId xmlns:a16="http://schemas.microsoft.com/office/drawing/2014/main" val="10001"/>
                  </a:ext>
                </a:extLst>
              </a:tr>
              <a:tr h="475075">
                <a:tc>
                  <a:txBody>
                    <a:bodyPr/>
                    <a:lstStyle/>
                    <a:p>
                      <a:pPr marL="0" lvl="0" indent="0" algn="ctr" rtl="0">
                        <a:spcBef>
                          <a:spcPts val="0"/>
                        </a:spcBef>
                        <a:spcAft>
                          <a:spcPts val="0"/>
                        </a:spcAft>
                        <a:buNone/>
                      </a:pPr>
                      <a:r>
                        <a:rPr lang="en" sz="1600">
                          <a:latin typeface="Pontano Sans"/>
                          <a:ea typeface="Pontano Sans"/>
                          <a:cs typeface="Pontano Sans"/>
                          <a:sym typeface="Pontano Sans"/>
                        </a:rPr>
                        <a:t>Plastic Containers</a:t>
                      </a:r>
                      <a:endParaRPr sz="1600">
                        <a:latin typeface="Pontano Sans"/>
                        <a:ea typeface="Pontano Sans"/>
                        <a:cs typeface="Pontano Sans"/>
                        <a:sym typeface="Pontano Sans"/>
                      </a:endParaRPr>
                    </a:p>
                  </a:txBody>
                  <a:tcPr marL="63500" marR="63500" marT="63500" marB="63500" anchor="ctr">
                    <a:solidFill>
                      <a:srgbClr val="F4CCCC"/>
                    </a:solidFill>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Reuse</a:t>
                      </a:r>
                      <a:endParaRPr sz="1600">
                        <a:latin typeface="Pontano Sans"/>
                        <a:ea typeface="Pontano Sans"/>
                        <a:cs typeface="Pontano Sans"/>
                        <a:sym typeface="Pontano Sans"/>
                      </a:endParaRPr>
                    </a:p>
                  </a:txBody>
                  <a:tcPr marL="63500" marR="63500" marT="63500" marB="63500" anchor="ctr">
                    <a:solidFill>
                      <a:srgbClr val="6AA84F"/>
                    </a:solidFill>
                  </a:tcPr>
                </a:tc>
                <a:tc>
                  <a:txBody>
                    <a:bodyPr/>
                    <a:lstStyle/>
                    <a:p>
                      <a:pPr marL="0" lvl="0" indent="0" algn="ctr" rtl="0">
                        <a:spcBef>
                          <a:spcPts val="0"/>
                        </a:spcBef>
                        <a:spcAft>
                          <a:spcPts val="0"/>
                        </a:spcAft>
                        <a:buNone/>
                      </a:pPr>
                      <a:r>
                        <a:rPr lang="en" sz="1600">
                          <a:latin typeface="Pontano Sans"/>
                          <a:ea typeface="Pontano Sans"/>
                          <a:cs typeface="Pontano Sans"/>
                          <a:sym typeface="Pontano Sans"/>
                        </a:rPr>
                        <a:t>Recycle</a:t>
                      </a:r>
                      <a:endParaRPr sz="1600">
                        <a:latin typeface="Pontano Sans"/>
                        <a:ea typeface="Pontano Sans"/>
                        <a:cs typeface="Pontano Sans"/>
                        <a:sym typeface="Pontano Sans"/>
                      </a:endParaRPr>
                    </a:p>
                  </a:txBody>
                  <a:tcPr marL="63500" marR="63500" marT="63500" marB="63500" anchor="ctr">
                    <a:solidFill>
                      <a:srgbClr val="D9EAD3"/>
                    </a:solidFill>
                  </a:tcPr>
                </a:tc>
                <a:extLst>
                  <a:ext uri="{0D108BD9-81ED-4DB2-BD59-A6C34878D82A}">
                    <a16:rowId xmlns:a16="http://schemas.microsoft.com/office/drawing/2014/main" val="10002"/>
                  </a:ext>
                </a:extLst>
              </a:tr>
              <a:tr h="475075">
                <a:tc>
                  <a:txBody>
                    <a:bodyPr/>
                    <a:lstStyle/>
                    <a:p>
                      <a:pPr marL="0" lvl="0" indent="0" algn="ctr" rtl="0">
                        <a:spcBef>
                          <a:spcPts val="0"/>
                        </a:spcBef>
                        <a:spcAft>
                          <a:spcPts val="0"/>
                        </a:spcAft>
                        <a:buNone/>
                      </a:pPr>
                      <a:r>
                        <a:rPr lang="en" sz="1600">
                          <a:latin typeface="Pontano Sans"/>
                          <a:ea typeface="Pontano Sans"/>
                          <a:cs typeface="Pontano Sans"/>
                          <a:sym typeface="Pontano Sans"/>
                        </a:rPr>
                        <a:t>Cardboard Boxes</a:t>
                      </a:r>
                      <a:endParaRPr sz="1600">
                        <a:latin typeface="Pontano Sans"/>
                        <a:ea typeface="Pontano Sans"/>
                        <a:cs typeface="Pontano Sans"/>
                        <a:sym typeface="Pontano Sans"/>
                      </a:endParaRPr>
                    </a:p>
                  </a:txBody>
                  <a:tcPr marL="63500" marR="63500" marT="63500" marB="63500" anchor="ctr">
                    <a:solidFill>
                      <a:srgbClr val="F4CCCC"/>
                    </a:solidFill>
                  </a:tcPr>
                </a:tc>
                <a:tc gridSpan="2">
                  <a:txBody>
                    <a:bodyPr/>
                    <a:lstStyle/>
                    <a:p>
                      <a:pPr marL="0" lvl="0" indent="0" algn="ctr" rtl="0">
                        <a:spcBef>
                          <a:spcPts val="0"/>
                        </a:spcBef>
                        <a:spcAft>
                          <a:spcPts val="0"/>
                        </a:spcAft>
                        <a:buNone/>
                      </a:pPr>
                      <a:r>
                        <a:rPr lang="en" sz="1600">
                          <a:latin typeface="Pontano Sans"/>
                          <a:ea typeface="Pontano Sans"/>
                          <a:cs typeface="Pontano Sans"/>
                          <a:sym typeface="Pontano Sans"/>
                        </a:rPr>
                        <a:t>Recycle</a:t>
                      </a:r>
                      <a:endParaRPr sz="1600">
                        <a:latin typeface="Pontano Sans"/>
                        <a:ea typeface="Pontano Sans"/>
                        <a:cs typeface="Pontano Sans"/>
                        <a:sym typeface="Pontano Sans"/>
                      </a:endParaRPr>
                    </a:p>
                  </a:txBody>
                  <a:tcPr marL="63500" marR="63500" marT="63500" marB="63500" anchor="ctr">
                    <a:solidFill>
                      <a:srgbClr val="D9EAD3"/>
                    </a:solidFill>
                  </a:tcPr>
                </a:tc>
                <a:tc hMerge="1">
                  <a:txBody>
                    <a:bodyPr/>
                    <a:lstStyle/>
                    <a:p>
                      <a:endParaRPr lang="en-US"/>
                    </a:p>
                  </a:txBody>
                  <a:tcPr/>
                </a:tc>
                <a:extLst>
                  <a:ext uri="{0D108BD9-81ED-4DB2-BD59-A6C34878D82A}">
                    <a16:rowId xmlns:a16="http://schemas.microsoft.com/office/drawing/2014/main" val="10003"/>
                  </a:ext>
                </a:extLst>
              </a:tr>
              <a:tr h="475075">
                <a:tc>
                  <a:txBody>
                    <a:bodyPr/>
                    <a:lstStyle/>
                    <a:p>
                      <a:pPr marL="0" lvl="0" indent="0" algn="ctr" rtl="0">
                        <a:spcBef>
                          <a:spcPts val="0"/>
                        </a:spcBef>
                        <a:spcAft>
                          <a:spcPts val="0"/>
                        </a:spcAft>
                        <a:buNone/>
                      </a:pPr>
                      <a:r>
                        <a:rPr lang="en" sz="1600">
                          <a:latin typeface="Pontano Sans"/>
                          <a:ea typeface="Pontano Sans"/>
                          <a:cs typeface="Pontano Sans"/>
                          <a:sym typeface="Pontano Sans"/>
                        </a:rPr>
                        <a:t>Food Waste</a:t>
                      </a:r>
                      <a:endParaRPr sz="1600">
                        <a:latin typeface="Pontano Sans"/>
                        <a:ea typeface="Pontano Sans"/>
                        <a:cs typeface="Pontano Sans"/>
                        <a:sym typeface="Pontano Sans"/>
                      </a:endParaRPr>
                    </a:p>
                  </a:txBody>
                  <a:tcPr marL="63500" marR="63500" marT="63500" marB="63500" anchor="ctr">
                    <a:solidFill>
                      <a:srgbClr val="F4CCCC"/>
                    </a:solidFill>
                  </a:tcPr>
                </a:tc>
                <a:tc gridSpan="2">
                  <a:txBody>
                    <a:bodyPr/>
                    <a:lstStyle/>
                    <a:p>
                      <a:pPr marL="0" lvl="0" indent="0" algn="ctr" rtl="0">
                        <a:spcBef>
                          <a:spcPts val="0"/>
                        </a:spcBef>
                        <a:spcAft>
                          <a:spcPts val="0"/>
                        </a:spcAft>
                        <a:buNone/>
                      </a:pPr>
                      <a:r>
                        <a:rPr lang="en" sz="1600">
                          <a:latin typeface="Pontano Sans"/>
                          <a:ea typeface="Pontano Sans"/>
                          <a:cs typeface="Pontano Sans"/>
                          <a:sym typeface="Pontano Sans"/>
                        </a:rPr>
                        <a:t>Recycle</a:t>
                      </a:r>
                      <a:endParaRPr sz="1600">
                        <a:latin typeface="Pontano Sans"/>
                        <a:ea typeface="Pontano Sans"/>
                        <a:cs typeface="Pontano Sans"/>
                        <a:sym typeface="Pontano Sans"/>
                      </a:endParaRPr>
                    </a:p>
                  </a:txBody>
                  <a:tcPr marL="63500" marR="63500" marT="63500" marB="63500" anchor="ctr">
                    <a:solidFill>
                      <a:srgbClr val="D9EAD3"/>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93" name="Google Shape;393;p4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7"/>
        <p:cNvGrpSpPr/>
        <p:nvPr/>
      </p:nvGrpSpPr>
      <p:grpSpPr>
        <a:xfrm>
          <a:off x="0" y="0"/>
          <a:ext cx="0" cy="0"/>
          <a:chOff x="0" y="0"/>
          <a:chExt cx="0" cy="0"/>
        </a:xfrm>
      </p:grpSpPr>
      <p:sp>
        <p:nvSpPr>
          <p:cNvPr id="398" name="Google Shape;398;p42"/>
          <p:cNvSpPr txBox="1">
            <a:spLocks noGrp="1"/>
          </p:cNvSpPr>
          <p:nvPr>
            <p:ph type="title"/>
          </p:nvPr>
        </p:nvSpPr>
        <p:spPr>
          <a:xfrm>
            <a:off x="925800" y="25700"/>
            <a:ext cx="7550400" cy="11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1B148"/>
                </a:solidFill>
              </a:rPr>
              <a:t>Potential Solutions to Minimize Waste</a:t>
            </a:r>
            <a:endParaRPr>
              <a:solidFill>
                <a:srgbClr val="51B148"/>
              </a:solidFill>
              <a:latin typeface="Pontano Sans"/>
              <a:ea typeface="Pontano Sans"/>
              <a:cs typeface="Pontano Sans"/>
              <a:sym typeface="Pontano Sans"/>
            </a:endParaRPr>
          </a:p>
        </p:txBody>
      </p:sp>
      <p:graphicFrame>
        <p:nvGraphicFramePr>
          <p:cNvPr id="399" name="Google Shape;399;p42"/>
          <p:cNvGraphicFramePr/>
          <p:nvPr/>
        </p:nvGraphicFramePr>
        <p:xfrm>
          <a:off x="405188" y="599975"/>
          <a:ext cx="8333600" cy="4165105"/>
        </p:xfrm>
        <a:graphic>
          <a:graphicData uri="http://schemas.openxmlformats.org/drawingml/2006/table">
            <a:tbl>
              <a:tblPr>
                <a:noFill/>
                <a:tableStyleId>{15DD02F0-1356-48A4-969F-6186FA3F7828}</a:tableStyleId>
              </a:tblPr>
              <a:tblGrid>
                <a:gridCol w="1664100">
                  <a:extLst>
                    <a:ext uri="{9D8B030D-6E8A-4147-A177-3AD203B41FA5}">
                      <a16:colId xmlns:a16="http://schemas.microsoft.com/office/drawing/2014/main" val="20000"/>
                    </a:ext>
                  </a:extLst>
                </a:gridCol>
                <a:gridCol w="1738725">
                  <a:extLst>
                    <a:ext uri="{9D8B030D-6E8A-4147-A177-3AD203B41FA5}">
                      <a16:colId xmlns:a16="http://schemas.microsoft.com/office/drawing/2014/main" val="20001"/>
                    </a:ext>
                  </a:extLst>
                </a:gridCol>
                <a:gridCol w="1583025">
                  <a:extLst>
                    <a:ext uri="{9D8B030D-6E8A-4147-A177-3AD203B41FA5}">
                      <a16:colId xmlns:a16="http://schemas.microsoft.com/office/drawing/2014/main" val="20002"/>
                    </a:ext>
                  </a:extLst>
                </a:gridCol>
                <a:gridCol w="1596000">
                  <a:extLst>
                    <a:ext uri="{9D8B030D-6E8A-4147-A177-3AD203B41FA5}">
                      <a16:colId xmlns:a16="http://schemas.microsoft.com/office/drawing/2014/main" val="20003"/>
                    </a:ext>
                  </a:extLst>
                </a:gridCol>
                <a:gridCol w="1051075">
                  <a:extLst>
                    <a:ext uri="{9D8B030D-6E8A-4147-A177-3AD203B41FA5}">
                      <a16:colId xmlns:a16="http://schemas.microsoft.com/office/drawing/2014/main" val="20004"/>
                    </a:ext>
                  </a:extLst>
                </a:gridCol>
                <a:gridCol w="700675">
                  <a:extLst>
                    <a:ext uri="{9D8B030D-6E8A-4147-A177-3AD203B41FA5}">
                      <a16:colId xmlns:a16="http://schemas.microsoft.com/office/drawing/2014/main" val="20005"/>
                    </a:ext>
                  </a:extLst>
                </a:gridCol>
              </a:tblGrid>
              <a:tr h="422625">
                <a:tc>
                  <a:txBody>
                    <a:bodyPr/>
                    <a:lstStyle/>
                    <a:p>
                      <a:pPr marL="0" lvl="0" indent="0" algn="ctr" rtl="0">
                        <a:spcBef>
                          <a:spcPts val="0"/>
                        </a:spcBef>
                        <a:spcAft>
                          <a:spcPts val="0"/>
                        </a:spcAft>
                        <a:buNone/>
                      </a:pPr>
                      <a:r>
                        <a:rPr lang="en" sz="1200" b="1">
                          <a:latin typeface="Pontano Sans"/>
                          <a:ea typeface="Pontano Sans"/>
                          <a:cs typeface="Pontano Sans"/>
                          <a:sym typeface="Pontano Sans"/>
                        </a:rPr>
                        <a:t>Solution</a:t>
                      </a:r>
                      <a:endParaRPr sz="1200" b="1">
                        <a:latin typeface="Pontano Sans"/>
                        <a:ea typeface="Pontano Sans"/>
                        <a:cs typeface="Pontano Sans"/>
                        <a:sym typeface="Pontano Sans"/>
                      </a:endParaRPr>
                    </a:p>
                  </a:txBody>
                  <a:tcPr marL="63500" marR="63500" marT="63500" marB="63500" anchor="ctr">
                    <a:lnR w="28575" cap="flat" cmpd="sng">
                      <a:solidFill>
                        <a:srgbClr val="000000"/>
                      </a:solidFill>
                      <a:prstDash val="solid"/>
                      <a:round/>
                      <a:headEnd type="none" w="sm" len="sm"/>
                      <a:tailEnd type="none" w="sm" len="sm"/>
                    </a:lnR>
                    <a:solidFill>
                      <a:srgbClr val="D9D9D9"/>
                    </a:solidFill>
                  </a:tcPr>
                </a:tc>
                <a:tc>
                  <a:txBody>
                    <a:bodyPr/>
                    <a:lstStyle/>
                    <a:p>
                      <a:pPr marL="0" lvl="0" indent="0" algn="ctr" rtl="0">
                        <a:spcBef>
                          <a:spcPts val="0"/>
                        </a:spcBef>
                        <a:spcAft>
                          <a:spcPts val="0"/>
                        </a:spcAft>
                        <a:buNone/>
                      </a:pPr>
                      <a:r>
                        <a:rPr lang="en" sz="1200" b="1">
                          <a:latin typeface="Pontano Sans"/>
                          <a:ea typeface="Pontano Sans"/>
                          <a:cs typeface="Pontano Sans"/>
                          <a:sym typeface="Pontano Sans"/>
                        </a:rPr>
                        <a:t>Justification from Expert Interviews </a:t>
                      </a:r>
                      <a:endParaRPr sz="1200" b="1">
                        <a:latin typeface="Pontano Sans"/>
                        <a:ea typeface="Pontano Sans"/>
                        <a:cs typeface="Pontano Sans"/>
                        <a:sym typeface="Pontano Sans"/>
                      </a:endParaRPr>
                    </a:p>
                  </a:txBody>
                  <a:tcPr marL="63500" marR="63500" marT="63500" marB="63500" anchor="ctr">
                    <a:lnL w="28575" cap="flat" cmpd="sng">
                      <a:solidFill>
                        <a:srgbClr val="000000"/>
                      </a:solidFill>
                      <a:prstDash val="solid"/>
                      <a:round/>
                      <a:headEnd type="none" w="sm" len="sm"/>
                      <a:tailEnd type="none" w="sm" len="sm"/>
                    </a:lnL>
                    <a:solidFill>
                      <a:srgbClr val="D9D9D9"/>
                    </a:solidFill>
                  </a:tcPr>
                </a:tc>
                <a:tc>
                  <a:txBody>
                    <a:bodyPr/>
                    <a:lstStyle/>
                    <a:p>
                      <a:pPr marL="0" lvl="0" indent="0" algn="ctr" rtl="0">
                        <a:spcBef>
                          <a:spcPts val="0"/>
                        </a:spcBef>
                        <a:spcAft>
                          <a:spcPts val="0"/>
                        </a:spcAft>
                        <a:buNone/>
                      </a:pPr>
                      <a:r>
                        <a:rPr lang="en" sz="1200" b="1">
                          <a:latin typeface="Pontano Sans"/>
                          <a:ea typeface="Pontano Sans"/>
                          <a:cs typeface="Pontano Sans"/>
                          <a:sym typeface="Pontano Sans"/>
                        </a:rPr>
                        <a:t>Benefits</a:t>
                      </a:r>
                      <a:endParaRPr sz="1200" b="1">
                        <a:latin typeface="Pontano Sans"/>
                        <a:ea typeface="Pontano Sans"/>
                        <a:cs typeface="Pontano Sans"/>
                        <a:sym typeface="Pontano Sans"/>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Pontano Sans"/>
                          <a:ea typeface="Pontano Sans"/>
                          <a:cs typeface="Pontano Sans"/>
                          <a:sym typeface="Pontano Sans"/>
                        </a:rPr>
                        <a:t>Challenges</a:t>
                      </a:r>
                      <a:endParaRPr sz="1200" b="1">
                        <a:latin typeface="Pontano Sans"/>
                        <a:ea typeface="Pontano Sans"/>
                        <a:cs typeface="Pontano Sans"/>
                        <a:sym typeface="Pontano Sans"/>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Pontano Sans"/>
                          <a:ea typeface="Pontano Sans"/>
                          <a:cs typeface="Pontano Sans"/>
                          <a:sym typeface="Pontano Sans"/>
                        </a:rPr>
                        <a:t>Criteria Satisfied </a:t>
                      </a:r>
                      <a:endParaRPr sz="1200" b="1">
                        <a:latin typeface="Pontano Sans"/>
                        <a:ea typeface="Pontano Sans"/>
                        <a:cs typeface="Pontano Sans"/>
                        <a:sym typeface="Pontano Sans"/>
                      </a:endParaRPr>
                    </a:p>
                  </a:txBody>
                  <a:tcPr marL="63500" marR="63500" marT="63500" marB="63500" anchor="ctr">
                    <a:solidFill>
                      <a:srgbClr val="D9D9D9"/>
                    </a:solidFill>
                  </a:tcPr>
                </a:tc>
                <a:tc>
                  <a:txBody>
                    <a:bodyPr/>
                    <a:lstStyle/>
                    <a:p>
                      <a:pPr marL="0" lvl="0" indent="0" algn="ctr" rtl="0">
                        <a:spcBef>
                          <a:spcPts val="0"/>
                        </a:spcBef>
                        <a:spcAft>
                          <a:spcPts val="0"/>
                        </a:spcAft>
                        <a:buNone/>
                      </a:pPr>
                      <a:r>
                        <a:rPr lang="en" sz="1200" b="1">
                          <a:latin typeface="Pontano Sans"/>
                          <a:ea typeface="Pontano Sans"/>
                          <a:cs typeface="Pontano Sans"/>
                          <a:sym typeface="Pontano Sans"/>
                        </a:rPr>
                        <a:t>Score</a:t>
                      </a:r>
                      <a:endParaRPr sz="1200" b="1">
                        <a:latin typeface="Pontano Sans"/>
                        <a:ea typeface="Pontano Sans"/>
                        <a:cs typeface="Pontano Sans"/>
                        <a:sym typeface="Pontano Sans"/>
                      </a:endParaRPr>
                    </a:p>
                  </a:txBody>
                  <a:tcPr marL="63500" marR="63500" marT="63500" marB="63500" anchor="ctr">
                    <a:solidFill>
                      <a:srgbClr val="D9D9D9"/>
                    </a:solidFill>
                  </a:tcPr>
                </a:tc>
                <a:extLst>
                  <a:ext uri="{0D108BD9-81ED-4DB2-BD59-A6C34878D82A}">
                    <a16:rowId xmlns:a16="http://schemas.microsoft.com/office/drawing/2014/main" val="10000"/>
                  </a:ext>
                </a:extLst>
              </a:tr>
              <a:tr h="1193625">
                <a:tc>
                  <a:txBody>
                    <a:bodyPr/>
                    <a:lstStyle/>
                    <a:p>
                      <a:pPr marL="0" lvl="0" indent="0" algn="ctr" rtl="0">
                        <a:spcBef>
                          <a:spcPts val="0"/>
                        </a:spcBef>
                        <a:spcAft>
                          <a:spcPts val="0"/>
                        </a:spcAft>
                        <a:buNone/>
                      </a:pPr>
                      <a:r>
                        <a:rPr lang="en" sz="1200" b="1">
                          <a:latin typeface="Pontano Sans"/>
                          <a:ea typeface="Pontano Sans"/>
                          <a:cs typeface="Pontano Sans"/>
                          <a:sym typeface="Pontano Sans"/>
                        </a:rPr>
                        <a:t>Grow Own Vegetables in Greenhouse or Garden</a:t>
                      </a:r>
                      <a:endParaRPr sz="1200" b="1">
                        <a:latin typeface="Pontano Sans"/>
                        <a:ea typeface="Pontano Sans"/>
                        <a:cs typeface="Pontano Sans"/>
                        <a:sym typeface="Pontano Sans"/>
                      </a:endParaRPr>
                    </a:p>
                  </a:txBody>
                  <a:tcPr marL="63500" marR="63500" marT="63500" marB="63500" anchor="ctr">
                    <a:lnR w="28575"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Green Profile</a:t>
                      </a:r>
                      <a:endParaRPr sz="1200">
                        <a:latin typeface="Pontano Sans"/>
                        <a:ea typeface="Pontano Sans"/>
                        <a:cs typeface="Pontano Sans"/>
                        <a:sym typeface="Pontano Sans"/>
                      </a:endParaRPr>
                    </a:p>
                  </a:txBody>
                  <a:tcPr marL="63500" marR="63500" marT="63500" marB="63500" anchor="ctr">
                    <a:lnL w="28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a:latin typeface="Pontano Sans"/>
                          <a:ea typeface="Pontano Sans"/>
                          <a:cs typeface="Pontano Sans"/>
                          <a:sym typeface="Pontano Sans"/>
                        </a:rPr>
                        <a:t>-Less packaging used in food transport</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-Food waste can be used as compost</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-Potential long-term cost savings</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-Large up-front costs</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 Limited Space</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-Government Regulations</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Social (75), Resiliency (100)</a:t>
                      </a:r>
                      <a:endParaRPr sz="1200">
                        <a:latin typeface="Pontano Sans"/>
                        <a:ea typeface="Pontano Sans"/>
                        <a:cs typeface="Pontano Sans"/>
                        <a:sym typeface="Pontano Sans"/>
                      </a:endParaRPr>
                    </a:p>
                  </a:txBody>
                  <a:tcPr marL="63500" marR="63500" marT="63500" marB="63500" anchor="ct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75 + 100 </a:t>
                      </a:r>
                      <a:endParaRPr sz="1200">
                        <a:latin typeface="Pontano Sans"/>
                        <a:ea typeface="Pontano Sans"/>
                        <a:cs typeface="Pontano Sans"/>
                        <a:sym typeface="Pontano Sans"/>
                      </a:endParaRPr>
                    </a:p>
                    <a:p>
                      <a:pPr marL="0" lvl="0" indent="0" algn="ctr" rtl="0">
                        <a:spcBef>
                          <a:spcPts val="0"/>
                        </a:spcBef>
                        <a:spcAft>
                          <a:spcPts val="0"/>
                        </a:spcAft>
                        <a:buNone/>
                      </a:pPr>
                      <a:r>
                        <a:rPr lang="en" sz="1200">
                          <a:latin typeface="Pontano Sans"/>
                          <a:ea typeface="Pontano Sans"/>
                          <a:cs typeface="Pontano Sans"/>
                          <a:sym typeface="Pontano Sans"/>
                        </a:rPr>
                        <a:t>= </a:t>
                      </a:r>
                      <a:r>
                        <a:rPr lang="en" sz="1200" b="1">
                          <a:latin typeface="Pontano Sans"/>
                          <a:ea typeface="Pontano Sans"/>
                          <a:cs typeface="Pontano Sans"/>
                          <a:sym typeface="Pontano Sans"/>
                        </a:rPr>
                        <a:t>175</a:t>
                      </a:r>
                      <a:endParaRPr sz="1200" b="1">
                        <a:latin typeface="Pontano Sans"/>
                        <a:ea typeface="Pontano Sans"/>
                        <a:cs typeface="Pontano Sans"/>
                        <a:sym typeface="Pontano Sans"/>
                      </a:endParaRPr>
                    </a:p>
                  </a:txBody>
                  <a:tcPr marL="63500" marR="63500" marT="63500" marB="63500" anchor="ctr"/>
                </a:tc>
                <a:extLst>
                  <a:ext uri="{0D108BD9-81ED-4DB2-BD59-A6C34878D82A}">
                    <a16:rowId xmlns:a16="http://schemas.microsoft.com/office/drawing/2014/main" val="10001"/>
                  </a:ext>
                </a:extLst>
              </a:tr>
              <a:tr h="885225">
                <a:tc>
                  <a:txBody>
                    <a:bodyPr/>
                    <a:lstStyle/>
                    <a:p>
                      <a:pPr marL="0" lvl="0" indent="0" algn="ctr" rtl="0">
                        <a:spcBef>
                          <a:spcPts val="0"/>
                        </a:spcBef>
                        <a:spcAft>
                          <a:spcPts val="0"/>
                        </a:spcAft>
                        <a:buNone/>
                      </a:pPr>
                      <a:r>
                        <a:rPr lang="en" sz="1200" b="1">
                          <a:latin typeface="Pontano Sans"/>
                          <a:ea typeface="Pontano Sans"/>
                          <a:cs typeface="Pontano Sans"/>
                          <a:sym typeface="Pontano Sans"/>
                        </a:rPr>
                        <a:t>Compost Vegetable Scrap and Sell to Local Businesses/Farms</a:t>
                      </a:r>
                      <a:endParaRPr sz="1200" b="1">
                        <a:latin typeface="Pontano Sans"/>
                        <a:ea typeface="Pontano Sans"/>
                        <a:cs typeface="Pontano Sans"/>
                        <a:sym typeface="Pontano Sans"/>
                      </a:endParaRPr>
                    </a:p>
                  </a:txBody>
                  <a:tcPr marL="63500" marR="63500" marT="63500" marB="63500" anchor="ctr">
                    <a:lnR w="28575"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Harvest Resources from Waste Products</a:t>
                      </a:r>
                      <a:endParaRPr sz="1200">
                        <a:latin typeface="Pontano Sans"/>
                        <a:ea typeface="Pontano Sans"/>
                        <a:cs typeface="Pontano Sans"/>
                        <a:sym typeface="Pontano Sans"/>
                      </a:endParaRPr>
                    </a:p>
                  </a:txBody>
                  <a:tcPr marL="63500" marR="63500" marT="63500" marB="63500" anchor="ctr">
                    <a:lnL w="28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a:latin typeface="Pontano Sans"/>
                          <a:ea typeface="Pontano Sans"/>
                          <a:cs typeface="Pontano Sans"/>
                          <a:sym typeface="Pontano Sans"/>
                        </a:rPr>
                        <a:t>-Save money on recycling</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-Sell potential waste product </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-Sanitary concerns; -Limited space and resources</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Cost Savings (10), New Revenue Generation (60)</a:t>
                      </a:r>
                      <a:endParaRPr sz="1200">
                        <a:latin typeface="Pontano Sans"/>
                        <a:ea typeface="Pontano Sans"/>
                        <a:cs typeface="Pontano Sans"/>
                        <a:sym typeface="Pontano Sans"/>
                      </a:endParaRPr>
                    </a:p>
                  </a:txBody>
                  <a:tcPr marL="63500" marR="63500" marT="63500" marB="63500" anchor="ct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10 + 60</a:t>
                      </a:r>
                      <a:endParaRPr sz="1200">
                        <a:latin typeface="Pontano Sans"/>
                        <a:ea typeface="Pontano Sans"/>
                        <a:cs typeface="Pontano Sans"/>
                        <a:sym typeface="Pontano Sans"/>
                      </a:endParaRPr>
                    </a:p>
                    <a:p>
                      <a:pPr marL="0" lvl="0" indent="0" algn="ctr" rtl="0">
                        <a:spcBef>
                          <a:spcPts val="0"/>
                        </a:spcBef>
                        <a:spcAft>
                          <a:spcPts val="0"/>
                        </a:spcAft>
                        <a:buNone/>
                      </a:pPr>
                      <a:r>
                        <a:rPr lang="en" sz="1200" b="1">
                          <a:latin typeface="Pontano Sans"/>
                          <a:ea typeface="Pontano Sans"/>
                          <a:cs typeface="Pontano Sans"/>
                          <a:sym typeface="Pontano Sans"/>
                        </a:rPr>
                        <a:t>= 70</a:t>
                      </a:r>
                      <a:endParaRPr sz="1200" b="1">
                        <a:latin typeface="Pontano Sans"/>
                        <a:ea typeface="Pontano Sans"/>
                        <a:cs typeface="Pontano Sans"/>
                        <a:sym typeface="Pontano Sans"/>
                      </a:endParaRPr>
                    </a:p>
                  </a:txBody>
                  <a:tcPr marL="63500" marR="63500" marT="63500" marB="63500" anchor="ctr"/>
                </a:tc>
                <a:extLst>
                  <a:ext uri="{0D108BD9-81ED-4DB2-BD59-A6C34878D82A}">
                    <a16:rowId xmlns:a16="http://schemas.microsoft.com/office/drawing/2014/main" val="10002"/>
                  </a:ext>
                </a:extLst>
              </a:tr>
              <a:tr h="576825">
                <a:tc>
                  <a:txBody>
                    <a:bodyPr/>
                    <a:lstStyle/>
                    <a:p>
                      <a:pPr marL="0" lvl="0" indent="0" algn="ctr" rtl="0">
                        <a:spcBef>
                          <a:spcPts val="0"/>
                        </a:spcBef>
                        <a:spcAft>
                          <a:spcPts val="0"/>
                        </a:spcAft>
                        <a:buNone/>
                      </a:pPr>
                      <a:r>
                        <a:rPr lang="en" sz="1200" b="1">
                          <a:latin typeface="Pontano Sans"/>
                          <a:ea typeface="Pontano Sans"/>
                          <a:cs typeface="Pontano Sans"/>
                          <a:sym typeface="Pontano Sans"/>
                        </a:rPr>
                        <a:t>Sell Uneaten Food on TooGoodToGo (online food marketplace)</a:t>
                      </a:r>
                      <a:endParaRPr sz="1200" b="1">
                        <a:latin typeface="Pontano Sans"/>
                        <a:ea typeface="Pontano Sans"/>
                        <a:cs typeface="Pontano Sans"/>
                        <a:sym typeface="Pontano Sans"/>
                      </a:endParaRPr>
                    </a:p>
                  </a:txBody>
                  <a:tcPr marL="63500" marR="63500" marT="63500" marB="63500" anchor="ctr">
                    <a:lnR w="28575"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Leftover Food Sellers</a:t>
                      </a:r>
                      <a:endParaRPr sz="1200">
                        <a:latin typeface="Pontano Sans"/>
                        <a:ea typeface="Pontano Sans"/>
                        <a:cs typeface="Pontano Sans"/>
                        <a:sym typeface="Pontano Sans"/>
                      </a:endParaRPr>
                    </a:p>
                  </a:txBody>
                  <a:tcPr marL="63500" marR="63500" marT="63500" marB="63500" anchor="ctr">
                    <a:lnL w="28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a:latin typeface="Pontano Sans"/>
                          <a:ea typeface="Pontano Sans"/>
                          <a:cs typeface="Pontano Sans"/>
                          <a:sym typeface="Pontano Sans"/>
                        </a:rPr>
                        <a:t>-Food that would be thrown out can be sold</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-Listed food may go unsold</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-Cost of using service</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New Revenue Generation (60)</a:t>
                      </a:r>
                      <a:endParaRPr sz="1200">
                        <a:latin typeface="Pontano Sans"/>
                        <a:ea typeface="Pontano Sans"/>
                        <a:cs typeface="Pontano Sans"/>
                        <a:sym typeface="Pontano Sans"/>
                      </a:endParaRPr>
                    </a:p>
                  </a:txBody>
                  <a:tcPr marL="63500" marR="63500" marT="63500" marB="63500" anchor="ct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60</a:t>
                      </a:r>
                      <a:endParaRPr sz="1200">
                        <a:latin typeface="Pontano Sans"/>
                        <a:ea typeface="Pontano Sans"/>
                        <a:cs typeface="Pontano Sans"/>
                        <a:sym typeface="Pontano Sans"/>
                      </a:endParaRPr>
                    </a:p>
                    <a:p>
                      <a:pPr marL="0" lvl="0" indent="0" algn="ctr" rtl="0">
                        <a:spcBef>
                          <a:spcPts val="0"/>
                        </a:spcBef>
                        <a:spcAft>
                          <a:spcPts val="0"/>
                        </a:spcAft>
                        <a:buNone/>
                      </a:pPr>
                      <a:r>
                        <a:rPr lang="en" sz="1200" b="1">
                          <a:latin typeface="Pontano Sans"/>
                          <a:ea typeface="Pontano Sans"/>
                          <a:cs typeface="Pontano Sans"/>
                          <a:sym typeface="Pontano Sans"/>
                        </a:rPr>
                        <a:t> = 60</a:t>
                      </a:r>
                      <a:endParaRPr sz="1200" b="1">
                        <a:latin typeface="Pontano Sans"/>
                        <a:ea typeface="Pontano Sans"/>
                        <a:cs typeface="Pontano Sans"/>
                        <a:sym typeface="Pontano Sans"/>
                      </a:endParaRPr>
                    </a:p>
                  </a:txBody>
                  <a:tcPr marL="63500" marR="63500" marT="63500" marB="63500" anchor="ctr"/>
                </a:tc>
                <a:extLst>
                  <a:ext uri="{0D108BD9-81ED-4DB2-BD59-A6C34878D82A}">
                    <a16:rowId xmlns:a16="http://schemas.microsoft.com/office/drawing/2014/main" val="10003"/>
                  </a:ext>
                </a:extLst>
              </a:tr>
              <a:tr h="731025">
                <a:tc>
                  <a:txBody>
                    <a:bodyPr/>
                    <a:lstStyle/>
                    <a:p>
                      <a:pPr marL="0" lvl="0" indent="0" algn="ctr" rtl="0">
                        <a:spcBef>
                          <a:spcPts val="0"/>
                        </a:spcBef>
                        <a:spcAft>
                          <a:spcPts val="0"/>
                        </a:spcAft>
                        <a:buNone/>
                      </a:pPr>
                      <a:r>
                        <a:rPr lang="en" sz="1200" b="1">
                          <a:latin typeface="Pontano Sans"/>
                          <a:ea typeface="Pontano Sans"/>
                          <a:cs typeface="Pontano Sans"/>
                          <a:sym typeface="Pontano Sans"/>
                        </a:rPr>
                        <a:t>Give Cardboard Boxes to Third Party to Use for Packaging</a:t>
                      </a:r>
                      <a:endParaRPr sz="1200" b="1">
                        <a:latin typeface="Pontano Sans"/>
                        <a:ea typeface="Pontano Sans"/>
                        <a:cs typeface="Pontano Sans"/>
                        <a:sym typeface="Pontano Sans"/>
                      </a:endParaRPr>
                    </a:p>
                  </a:txBody>
                  <a:tcPr marL="63500" marR="63500" marT="63500" marB="63500" anchor="ctr">
                    <a:lnR w="28575"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Reuse and Sharing Instead of Recycling </a:t>
                      </a:r>
                      <a:endParaRPr sz="1200">
                        <a:latin typeface="Pontano Sans"/>
                        <a:ea typeface="Pontano Sans"/>
                        <a:cs typeface="Pontano Sans"/>
                        <a:sym typeface="Pontano Sans"/>
                      </a:endParaRPr>
                    </a:p>
                  </a:txBody>
                  <a:tcPr marL="63500" marR="63500" marT="63500" marB="63500" anchor="ctr">
                    <a:lnL w="28575"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r>
                        <a:rPr lang="en" sz="1200">
                          <a:latin typeface="Pontano Sans"/>
                          <a:ea typeface="Pontano Sans"/>
                          <a:cs typeface="Pontano Sans"/>
                          <a:sym typeface="Pontano Sans"/>
                        </a:rPr>
                        <a:t>-Reuse instead of recycle</a:t>
                      </a:r>
                      <a:endParaRPr sz="1200">
                        <a:latin typeface="Pontano Sans"/>
                        <a:ea typeface="Pontano Sans"/>
                        <a:cs typeface="Pontano Sans"/>
                        <a:sym typeface="Pontano Sans"/>
                      </a:endParaRPr>
                    </a:p>
                    <a:p>
                      <a:pPr marL="0" lvl="0" indent="0" algn="l" rtl="0">
                        <a:spcBef>
                          <a:spcPts val="0"/>
                        </a:spcBef>
                        <a:spcAft>
                          <a:spcPts val="0"/>
                        </a:spcAft>
                        <a:buNone/>
                      </a:pPr>
                      <a:r>
                        <a:rPr lang="en" sz="1200">
                          <a:latin typeface="Pontano Sans"/>
                          <a:ea typeface="Pontano Sans"/>
                          <a:cs typeface="Pontano Sans"/>
                          <a:sym typeface="Pontano Sans"/>
                        </a:rPr>
                        <a:t>-Pay less for recycling</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-Might be difficult to find someone to take them</a:t>
                      </a:r>
                      <a:endParaRPr sz="1200">
                        <a:latin typeface="Pontano Sans"/>
                        <a:ea typeface="Pontano Sans"/>
                        <a:cs typeface="Pontano Sans"/>
                        <a:sym typeface="Pontano Sans"/>
                      </a:endParaRPr>
                    </a:p>
                  </a:txBody>
                  <a:tcPr marL="63500" marR="63500" marT="63500" marB="63500" anchor="ctr"/>
                </a:tc>
                <a:tc>
                  <a:txBody>
                    <a:bodyPr/>
                    <a:lstStyle/>
                    <a:p>
                      <a:pPr marL="0" lvl="0" indent="0" algn="l" rtl="0">
                        <a:spcBef>
                          <a:spcPts val="0"/>
                        </a:spcBef>
                        <a:spcAft>
                          <a:spcPts val="0"/>
                        </a:spcAft>
                        <a:buNone/>
                      </a:pPr>
                      <a:r>
                        <a:rPr lang="en" sz="1200">
                          <a:latin typeface="Pontano Sans"/>
                          <a:ea typeface="Pontano Sans"/>
                          <a:cs typeface="Pontano Sans"/>
                          <a:sym typeface="Pontano Sans"/>
                        </a:rPr>
                        <a:t>Cost savings (10)</a:t>
                      </a:r>
                      <a:endParaRPr sz="1200">
                        <a:latin typeface="Pontano Sans"/>
                        <a:ea typeface="Pontano Sans"/>
                        <a:cs typeface="Pontano Sans"/>
                        <a:sym typeface="Pontano Sans"/>
                      </a:endParaRPr>
                    </a:p>
                  </a:txBody>
                  <a:tcPr marL="63500" marR="63500" marT="63500" marB="63500" anchor="ctr"/>
                </a:tc>
                <a:tc>
                  <a:txBody>
                    <a:bodyPr/>
                    <a:lstStyle/>
                    <a:p>
                      <a:pPr marL="0" lvl="0" indent="0" algn="ctr" rtl="0">
                        <a:spcBef>
                          <a:spcPts val="0"/>
                        </a:spcBef>
                        <a:spcAft>
                          <a:spcPts val="0"/>
                        </a:spcAft>
                        <a:buNone/>
                      </a:pPr>
                      <a:r>
                        <a:rPr lang="en" sz="1200">
                          <a:latin typeface="Pontano Sans"/>
                          <a:ea typeface="Pontano Sans"/>
                          <a:cs typeface="Pontano Sans"/>
                          <a:sym typeface="Pontano Sans"/>
                        </a:rPr>
                        <a:t>10</a:t>
                      </a:r>
                      <a:endParaRPr sz="1200">
                        <a:latin typeface="Pontano Sans"/>
                        <a:ea typeface="Pontano Sans"/>
                        <a:cs typeface="Pontano Sans"/>
                        <a:sym typeface="Pontano Sans"/>
                      </a:endParaRPr>
                    </a:p>
                    <a:p>
                      <a:pPr marL="0" lvl="0" indent="0" algn="ctr" rtl="0">
                        <a:spcBef>
                          <a:spcPts val="0"/>
                        </a:spcBef>
                        <a:spcAft>
                          <a:spcPts val="0"/>
                        </a:spcAft>
                        <a:buNone/>
                      </a:pPr>
                      <a:r>
                        <a:rPr lang="en" sz="1200" b="1">
                          <a:latin typeface="Pontano Sans"/>
                          <a:ea typeface="Pontano Sans"/>
                          <a:cs typeface="Pontano Sans"/>
                          <a:sym typeface="Pontano Sans"/>
                        </a:rPr>
                        <a:t> = 10</a:t>
                      </a:r>
                      <a:endParaRPr sz="1200" b="1">
                        <a:latin typeface="Pontano Sans"/>
                        <a:ea typeface="Pontano Sans"/>
                        <a:cs typeface="Pontano Sans"/>
                        <a:sym typeface="Pontano Sans"/>
                      </a:endParaRPr>
                    </a:p>
                  </a:txBody>
                  <a:tcPr marL="63500" marR="63500" marT="63500" marB="63500" anchor="ctr"/>
                </a:tc>
                <a:extLst>
                  <a:ext uri="{0D108BD9-81ED-4DB2-BD59-A6C34878D82A}">
                    <a16:rowId xmlns:a16="http://schemas.microsoft.com/office/drawing/2014/main" val="10004"/>
                  </a:ext>
                </a:extLst>
              </a:tr>
            </a:tbl>
          </a:graphicData>
        </a:graphic>
      </p:graphicFrame>
      <p:sp>
        <p:nvSpPr>
          <p:cNvPr id="400" name="Google Shape;400;p42"/>
          <p:cNvSpPr/>
          <p:nvPr/>
        </p:nvSpPr>
        <p:spPr>
          <a:xfrm>
            <a:off x="182261" y="1032700"/>
            <a:ext cx="8779500" cy="1317000"/>
          </a:xfrm>
          <a:prstGeom prst="ellipse">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Conclusions</a:t>
            </a:r>
            <a:endParaRPr>
              <a:solidFill>
                <a:srgbClr val="51B148"/>
              </a:solidFill>
            </a:endParaRPr>
          </a:p>
        </p:txBody>
      </p:sp>
      <p:sp>
        <p:nvSpPr>
          <p:cNvPr id="407" name="Google Shape;407;p43"/>
          <p:cNvSpPr txBox="1"/>
          <p:nvPr/>
        </p:nvSpPr>
        <p:spPr>
          <a:xfrm>
            <a:off x="1978650" y="1334775"/>
            <a:ext cx="7301100" cy="27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Pontano Sans"/>
                <a:ea typeface="Pontano Sans"/>
                <a:cs typeface="Pontano Sans"/>
                <a:sym typeface="Pontano Sans"/>
              </a:rPr>
              <a:t>Business must understand the </a:t>
            </a:r>
            <a:r>
              <a:rPr lang="en" sz="2000" b="1">
                <a:latin typeface="Pontano Sans"/>
                <a:ea typeface="Pontano Sans"/>
                <a:cs typeface="Pontano Sans"/>
                <a:sym typeface="Pontano Sans"/>
              </a:rPr>
              <a:t>motivations</a:t>
            </a:r>
            <a:r>
              <a:rPr lang="en" sz="2000">
                <a:latin typeface="Pontano Sans"/>
                <a:ea typeface="Pontano Sans"/>
                <a:cs typeface="Pontano Sans"/>
                <a:sym typeface="Pontano Sans"/>
              </a:rPr>
              <a:t>, </a:t>
            </a:r>
            <a:r>
              <a:rPr lang="en" sz="2000" b="1">
                <a:latin typeface="Pontano Sans"/>
                <a:ea typeface="Pontano Sans"/>
                <a:cs typeface="Pontano Sans"/>
                <a:sym typeface="Pontano Sans"/>
              </a:rPr>
              <a:t>challenges</a:t>
            </a:r>
            <a:r>
              <a:rPr lang="en" sz="2000">
                <a:latin typeface="Pontano Sans"/>
                <a:ea typeface="Pontano Sans"/>
                <a:cs typeface="Pontano Sans"/>
                <a:sym typeface="Pontano Sans"/>
              </a:rPr>
              <a:t> and </a:t>
            </a:r>
            <a:r>
              <a:rPr lang="en" sz="2000" b="1">
                <a:latin typeface="Pontano Sans"/>
                <a:ea typeface="Pontano Sans"/>
                <a:cs typeface="Pontano Sans"/>
                <a:sym typeface="Pontano Sans"/>
              </a:rPr>
              <a:t>information </a:t>
            </a:r>
            <a:r>
              <a:rPr lang="en" sz="2000">
                <a:latin typeface="Pontano Sans"/>
                <a:ea typeface="Pontano Sans"/>
                <a:cs typeface="Pontano Sans"/>
                <a:sym typeface="Pontano Sans"/>
              </a:rPr>
              <a:t>necessary to implement a circular economy:</a:t>
            </a:r>
            <a:endParaRPr sz="2000">
              <a:latin typeface="Pontano Sans"/>
              <a:ea typeface="Pontano Sans"/>
              <a:cs typeface="Pontano Sans"/>
              <a:sym typeface="Pontano Sans"/>
            </a:endParaRPr>
          </a:p>
          <a:p>
            <a:pPr marL="0" lvl="0" indent="0" algn="l" rtl="0">
              <a:spcBef>
                <a:spcPts val="0"/>
              </a:spcBef>
              <a:spcAft>
                <a:spcPts val="0"/>
              </a:spcAft>
              <a:buNone/>
            </a:pPr>
            <a:endParaRPr sz="2000">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b="1">
                <a:latin typeface="Pontano Sans"/>
                <a:ea typeface="Pontano Sans"/>
                <a:cs typeface="Pontano Sans"/>
                <a:sym typeface="Pontano Sans"/>
              </a:rPr>
              <a:t>Motivations </a:t>
            </a:r>
            <a:r>
              <a:rPr lang="en" sz="2000">
                <a:latin typeface="Pontano Sans"/>
                <a:ea typeface="Pontano Sans"/>
                <a:cs typeface="Pontano Sans"/>
                <a:sym typeface="Pontano Sans"/>
              </a:rPr>
              <a:t>- business values</a:t>
            </a:r>
            <a:endParaRPr sz="2000">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b="1">
                <a:latin typeface="Pontano Sans"/>
                <a:ea typeface="Pontano Sans"/>
                <a:cs typeface="Pontano Sans"/>
                <a:sym typeface="Pontano Sans"/>
              </a:rPr>
              <a:t>Challenges </a:t>
            </a:r>
            <a:r>
              <a:rPr lang="en" sz="2000">
                <a:latin typeface="Pontano Sans"/>
                <a:ea typeface="Pontano Sans"/>
                <a:cs typeface="Pontano Sans"/>
                <a:sym typeface="Pontano Sans"/>
              </a:rPr>
              <a:t>- limited resources and lack of supplier cooperation</a:t>
            </a:r>
            <a:endParaRPr sz="2000">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b="1">
                <a:latin typeface="Pontano Sans"/>
                <a:ea typeface="Pontano Sans"/>
                <a:cs typeface="Pontano Sans"/>
                <a:sym typeface="Pontano Sans"/>
              </a:rPr>
              <a:t>Information </a:t>
            </a:r>
            <a:r>
              <a:rPr lang="en" sz="2000">
                <a:latin typeface="Pontano Sans"/>
                <a:ea typeface="Pontano Sans"/>
                <a:cs typeface="Pontano Sans"/>
                <a:sym typeface="Pontano Sans"/>
              </a:rPr>
              <a:t>- components of a product resource flow</a:t>
            </a:r>
            <a:endParaRPr sz="2000">
              <a:latin typeface="Pontano Sans"/>
              <a:ea typeface="Pontano Sans"/>
              <a:cs typeface="Pontano Sans"/>
              <a:sym typeface="Pontano Sans"/>
            </a:endParaRPr>
          </a:p>
        </p:txBody>
      </p:sp>
      <p:sp>
        <p:nvSpPr>
          <p:cNvPr id="408" name="Google Shape;408;p4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4"/>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Recommendations and Future Work</a:t>
            </a:r>
            <a:endParaRPr/>
          </a:p>
          <a:p>
            <a:pPr marL="0" lvl="0" indent="0" algn="l" rtl="0">
              <a:spcBef>
                <a:spcPts val="0"/>
              </a:spcBef>
              <a:spcAft>
                <a:spcPts val="0"/>
              </a:spcAft>
              <a:buNone/>
            </a:pPr>
            <a:endParaRPr>
              <a:solidFill>
                <a:srgbClr val="51B148"/>
              </a:solidFill>
            </a:endParaRPr>
          </a:p>
        </p:txBody>
      </p:sp>
      <p:sp>
        <p:nvSpPr>
          <p:cNvPr id="414" name="Google Shape;414;p44"/>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rgbClr val="9BCF63"/>
              </a:buClr>
              <a:buSzPts val="2000"/>
              <a:buFont typeface="Pontano Sans"/>
              <a:buChar char="●"/>
            </a:pPr>
            <a:r>
              <a:rPr lang="en" sz="2000"/>
              <a:t>Standardize the process of obtaining best practices instead of generalizing solutions across the food industry</a:t>
            </a:r>
            <a:endParaRPr sz="2000"/>
          </a:p>
          <a:p>
            <a:pPr marL="457200" lvl="0" indent="-355600" algn="l" rtl="0">
              <a:spcBef>
                <a:spcPts val="0"/>
              </a:spcBef>
              <a:spcAft>
                <a:spcPts val="0"/>
              </a:spcAft>
              <a:buClr>
                <a:srgbClr val="9BCF63"/>
              </a:buClr>
              <a:buSzPts val="2000"/>
              <a:buFont typeface="Roboto"/>
              <a:buChar char="●"/>
            </a:pPr>
            <a:r>
              <a:rPr lang="en" sz="2000"/>
              <a:t>Conduct cost-benefit analysis and feasibility study for each best practice</a:t>
            </a:r>
            <a:endParaRPr sz="2000"/>
          </a:p>
          <a:p>
            <a:pPr marL="457200" lvl="0" indent="-355600" algn="l" rtl="0">
              <a:spcBef>
                <a:spcPts val="0"/>
              </a:spcBef>
              <a:spcAft>
                <a:spcPts val="0"/>
              </a:spcAft>
              <a:buClr>
                <a:srgbClr val="9BCF63"/>
              </a:buClr>
              <a:buSzPts val="2000"/>
              <a:buFont typeface="Roboto"/>
              <a:buChar char="●"/>
            </a:pPr>
            <a:r>
              <a:rPr lang="en" sz="2000"/>
              <a:t>Expand research to outside of food industry</a:t>
            </a:r>
            <a:endParaRPr/>
          </a:p>
        </p:txBody>
      </p:sp>
      <p:sp>
        <p:nvSpPr>
          <p:cNvPr id="415" name="Google Shape;415;p4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1238400" y="-75025"/>
            <a:ext cx="6667200" cy="11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Circular Economy</a:t>
            </a:r>
            <a:endParaRPr/>
          </a:p>
        </p:txBody>
      </p:sp>
      <p:pic>
        <p:nvPicPr>
          <p:cNvPr id="135" name="Google Shape;135;p18"/>
          <p:cNvPicPr preferRelativeResize="0"/>
          <p:nvPr/>
        </p:nvPicPr>
        <p:blipFill rotWithShape="1">
          <a:blip r:embed="rId3">
            <a:alphaModFix/>
          </a:blip>
          <a:srcRect t="2146" b="8021"/>
          <a:stretch/>
        </p:blipFill>
        <p:spPr>
          <a:xfrm>
            <a:off x="1291025" y="519700"/>
            <a:ext cx="6561950" cy="4192732"/>
          </a:xfrm>
          <a:prstGeom prst="rect">
            <a:avLst/>
          </a:prstGeom>
          <a:noFill/>
          <a:ln>
            <a:noFill/>
          </a:ln>
        </p:spPr>
      </p:pic>
      <p:sp>
        <p:nvSpPr>
          <p:cNvPr id="136" name="Google Shape;136;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5"/>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a:t>
            </a:r>
            <a:endParaRPr/>
          </a:p>
        </p:txBody>
      </p:sp>
      <p:sp>
        <p:nvSpPr>
          <p:cNvPr id="421" name="Google Shape;421;p45"/>
          <p:cNvSpPr txBox="1">
            <a:spLocks noGrp="1"/>
          </p:cNvSpPr>
          <p:nvPr>
            <p:ph type="body" idx="1"/>
          </p:nvPr>
        </p:nvSpPr>
        <p:spPr>
          <a:xfrm>
            <a:off x="1922950" y="1183450"/>
            <a:ext cx="6762900" cy="35532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Professors Guillermo Salazar and Karen Oates</a:t>
            </a:r>
            <a:endParaRPr sz="2000"/>
          </a:p>
          <a:p>
            <a:pPr marL="457200" lvl="0" indent="-355600" algn="l" rtl="0">
              <a:spcBef>
                <a:spcPts val="0"/>
              </a:spcBef>
              <a:spcAft>
                <a:spcPts val="0"/>
              </a:spcAft>
              <a:buSzPts val="2000"/>
              <a:buChar char="●"/>
            </a:pPr>
            <a:r>
              <a:rPr lang="en" sz="2000"/>
              <a:t>Miljøpunkt Amager - Dorte Grastrup-Hansen </a:t>
            </a:r>
            <a:endParaRPr sz="2000"/>
          </a:p>
          <a:p>
            <a:pPr marL="457200" lvl="0" indent="-355600" algn="l" rtl="0">
              <a:spcBef>
                <a:spcPts val="0"/>
              </a:spcBef>
              <a:spcAft>
                <a:spcPts val="0"/>
              </a:spcAft>
              <a:buSzPts val="2000"/>
              <a:buChar char="●"/>
            </a:pPr>
            <a:r>
              <a:rPr lang="en" sz="2000"/>
              <a:t>Professor Nicola Bulled</a:t>
            </a:r>
            <a:endParaRPr sz="2000"/>
          </a:p>
          <a:p>
            <a:pPr marL="457200" lvl="0" indent="-355600" algn="l" rtl="0">
              <a:spcBef>
                <a:spcPts val="0"/>
              </a:spcBef>
              <a:spcAft>
                <a:spcPts val="0"/>
              </a:spcAft>
              <a:buSzPts val="2000"/>
              <a:buChar char="●"/>
            </a:pPr>
            <a:r>
              <a:rPr lang="en" sz="2000"/>
              <a:t>Professor Joseph Sarkis</a:t>
            </a:r>
            <a:endParaRPr sz="2000"/>
          </a:p>
          <a:p>
            <a:pPr marL="457200" lvl="0" indent="-355600" algn="l" rtl="0">
              <a:spcBef>
                <a:spcPts val="0"/>
              </a:spcBef>
              <a:spcAft>
                <a:spcPts val="0"/>
              </a:spcAft>
              <a:buSzPts val="2000"/>
              <a:buChar char="●"/>
            </a:pPr>
            <a:r>
              <a:rPr lang="en" sz="2000"/>
              <a:t>Circular Economy Experts: TinkerTank (Tina, Troels, Reza, and Tanja), Stine Hansen, and Professor Michael Søgaard Jorgensen</a:t>
            </a:r>
            <a:endParaRPr sz="2000"/>
          </a:p>
          <a:p>
            <a:pPr marL="457200" lvl="0" indent="-355600" algn="l" rtl="0">
              <a:spcBef>
                <a:spcPts val="0"/>
              </a:spcBef>
              <a:spcAft>
                <a:spcPts val="0"/>
              </a:spcAft>
              <a:buSzPts val="2000"/>
              <a:buChar char="●"/>
            </a:pPr>
            <a:r>
              <a:rPr lang="en" sz="2000"/>
              <a:t>Business Representatives: Christer Bredgaard (Il Buco), Anders Barsøe (Letz Sushi), Mette Christensen (Broders), Mona (Ø-helse)</a:t>
            </a:r>
            <a:endParaRPr sz="2000"/>
          </a:p>
        </p:txBody>
      </p:sp>
      <p:sp>
        <p:nvSpPr>
          <p:cNvPr id="422" name="Google Shape;422;p4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6"/>
        <p:cNvGrpSpPr/>
        <p:nvPr/>
      </p:nvGrpSpPr>
      <p:grpSpPr>
        <a:xfrm>
          <a:off x="0" y="0"/>
          <a:ext cx="0" cy="0"/>
          <a:chOff x="0" y="0"/>
          <a:chExt cx="0" cy="0"/>
        </a:xfrm>
      </p:grpSpPr>
      <p:sp>
        <p:nvSpPr>
          <p:cNvPr id="427" name="Google Shape;427;p46"/>
          <p:cNvSpPr txBox="1"/>
          <p:nvPr/>
        </p:nvSpPr>
        <p:spPr>
          <a:xfrm>
            <a:off x="2406975" y="1318100"/>
            <a:ext cx="2091900" cy="16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ontano Sans"/>
              <a:ea typeface="Pontano Sans"/>
              <a:cs typeface="Pontano Sans"/>
              <a:sym typeface="Pontano Sans"/>
            </a:endParaRPr>
          </a:p>
        </p:txBody>
      </p:sp>
      <p:sp>
        <p:nvSpPr>
          <p:cNvPr id="428" name="Google Shape;428;p46"/>
          <p:cNvSpPr txBox="1">
            <a:spLocks noGrp="1"/>
          </p:cNvSpPr>
          <p:nvPr>
            <p:ph type="ctrTitle"/>
          </p:nvPr>
        </p:nvSpPr>
        <p:spPr>
          <a:xfrm>
            <a:off x="2086050" y="1991850"/>
            <a:ext cx="4971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rgbClr val="51B148"/>
                </a:solidFill>
              </a:rPr>
              <a:t>Questions?</a:t>
            </a:r>
            <a:endParaRPr sz="7200" dirty="0">
              <a:solidFill>
                <a:srgbClr val="51B14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2"/>
        <p:cNvGrpSpPr/>
        <p:nvPr/>
      </p:nvGrpSpPr>
      <p:grpSpPr>
        <a:xfrm>
          <a:off x="0" y="0"/>
          <a:ext cx="0" cy="0"/>
          <a:chOff x="0" y="0"/>
          <a:chExt cx="0" cy="0"/>
        </a:xfrm>
      </p:grpSpPr>
      <p:sp>
        <p:nvSpPr>
          <p:cNvPr id="433" name="Google Shape;433;p47"/>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References</a:t>
            </a:r>
            <a:endParaRPr>
              <a:solidFill>
                <a:srgbClr val="51B148"/>
              </a:solidFill>
            </a:endParaRPr>
          </a:p>
        </p:txBody>
      </p:sp>
      <p:sp>
        <p:nvSpPr>
          <p:cNvPr id="434" name="Google Shape;434;p47"/>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noAutofit/>
          </a:bodyPr>
          <a:lstStyle/>
          <a:p>
            <a:pPr marL="292100" lvl="0" indent="-279400" algn="l" rtl="0">
              <a:lnSpc>
                <a:spcPct val="100000"/>
              </a:lnSpc>
              <a:spcBef>
                <a:spcPts val="0"/>
              </a:spcBef>
              <a:spcAft>
                <a:spcPts val="0"/>
              </a:spcAft>
              <a:buClr>
                <a:schemeClr val="dk1"/>
              </a:buClr>
              <a:buSzPts val="1100"/>
              <a:buFont typeface="Arial"/>
              <a:buNone/>
            </a:pPr>
            <a:r>
              <a:rPr lang="en" sz="900" baseline="30000" dirty="0">
                <a:solidFill>
                  <a:srgbClr val="000000"/>
                </a:solidFill>
              </a:rPr>
              <a:t>1</a:t>
            </a:r>
            <a:r>
              <a:rPr lang="en" sz="900" dirty="0">
                <a:solidFill>
                  <a:srgbClr val="000000"/>
                </a:solidFill>
              </a:rPr>
              <a:t>Gerring, J. (2004). What is a Case Study and What is it Good for? American Political Science Review, 98(2), 341-354.</a:t>
            </a:r>
            <a:endParaRPr sz="900" dirty="0">
              <a:solidFill>
                <a:srgbClr val="000000"/>
              </a:solidFill>
            </a:endParaRPr>
          </a:p>
          <a:p>
            <a:pPr marL="0" lvl="0" indent="0" algn="l" rtl="0">
              <a:lnSpc>
                <a:spcPct val="100000"/>
              </a:lnSpc>
              <a:spcBef>
                <a:spcPts val="900"/>
              </a:spcBef>
              <a:spcAft>
                <a:spcPts val="0"/>
              </a:spcAft>
              <a:buNone/>
            </a:pPr>
            <a:r>
              <a:rPr lang="en" sz="900" baseline="30000" dirty="0">
                <a:solidFill>
                  <a:srgbClr val="000000"/>
                </a:solidFill>
              </a:rPr>
              <a:t>2</a:t>
            </a:r>
            <a:r>
              <a:rPr lang="en" sz="900" dirty="0">
                <a:solidFill>
                  <a:srgbClr val="000000"/>
                </a:solidFill>
              </a:rPr>
              <a:t>Page, K. (2018). Why and how to use case studies. Retrieved from</a:t>
            </a:r>
            <a:r>
              <a:rPr lang="en" sz="900" dirty="0">
                <a:solidFill>
                  <a:srgbClr val="000000"/>
                </a:solidFill>
                <a:uFill>
                  <a:noFill/>
                </a:uFill>
                <a:hlinkClick r:id="rId3"/>
              </a:rPr>
              <a:t> https://www.koganpage.com/page/why-and-how-to-use-case-studies</a:t>
            </a:r>
            <a:endParaRPr sz="900" dirty="0">
              <a:solidFill>
                <a:srgbClr val="000000"/>
              </a:solidFill>
            </a:endParaRPr>
          </a:p>
          <a:p>
            <a:pPr marL="0" lvl="0" indent="0" algn="l" rtl="0">
              <a:lnSpc>
                <a:spcPct val="100000"/>
              </a:lnSpc>
              <a:spcBef>
                <a:spcPts val="900"/>
              </a:spcBef>
              <a:spcAft>
                <a:spcPts val="900"/>
              </a:spcAft>
              <a:buNone/>
            </a:pPr>
            <a:endParaRPr sz="900" dirty="0">
              <a:solidFill>
                <a:srgbClr val="000000"/>
              </a:solidFill>
            </a:endParaRPr>
          </a:p>
        </p:txBody>
      </p:sp>
      <p:sp>
        <p:nvSpPr>
          <p:cNvPr id="435" name="Google Shape;435;p4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Mission Statement</a:t>
            </a:r>
            <a:endParaRPr>
              <a:solidFill>
                <a:srgbClr val="51B148"/>
              </a:solidFill>
            </a:endParaRPr>
          </a:p>
        </p:txBody>
      </p:sp>
      <p:sp>
        <p:nvSpPr>
          <p:cNvPr id="142" name="Google Shape;142;p19"/>
          <p:cNvSpPr txBox="1">
            <a:spLocks noGrp="1"/>
          </p:cNvSpPr>
          <p:nvPr>
            <p:ph type="body" idx="1"/>
          </p:nvPr>
        </p:nvSpPr>
        <p:spPr>
          <a:xfrm>
            <a:off x="1190550" y="1747050"/>
            <a:ext cx="6762900" cy="1649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000"/>
              <a:t>This project aimed to assist Miljøpunkt Amager through the development of effective circular economy practices that could be implemented by small food companies in Amager in an effort to improve business sustainability.</a:t>
            </a:r>
            <a:endParaRPr sz="2000"/>
          </a:p>
        </p:txBody>
      </p:sp>
      <p:sp>
        <p:nvSpPr>
          <p:cNvPr id="143" name="Google Shape;143;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body" idx="1"/>
          </p:nvPr>
        </p:nvSpPr>
        <p:spPr>
          <a:xfrm>
            <a:off x="1922850" y="1271850"/>
            <a:ext cx="6762900" cy="2807400"/>
          </a:xfrm>
          <a:prstGeom prst="rect">
            <a:avLst/>
          </a:prstGeom>
        </p:spPr>
        <p:txBody>
          <a:bodyPr spcFirstLastPara="1" wrap="square" lIns="91425" tIns="91425" rIns="91425" bIns="91425" anchor="t" anchorCtr="0">
            <a:noAutofit/>
          </a:bodyPr>
          <a:lstStyle/>
          <a:p>
            <a:pPr marL="457200" lvl="0" indent="-355600" algn="l" rtl="0">
              <a:spcBef>
                <a:spcPts val="900"/>
              </a:spcBef>
              <a:spcAft>
                <a:spcPts val="0"/>
              </a:spcAft>
              <a:buSzPts val="2000"/>
              <a:buAutoNum type="arabicPeriod"/>
            </a:pPr>
            <a:r>
              <a:rPr lang="en" sz="2000"/>
              <a:t>What </a:t>
            </a:r>
            <a:r>
              <a:rPr lang="en" sz="2000" b="1"/>
              <a:t>motivations</a:t>
            </a:r>
            <a:r>
              <a:rPr lang="en" sz="2000"/>
              <a:t> do food businesses have to implementing strategies for a circular economy?</a:t>
            </a:r>
            <a:endParaRPr sz="2000"/>
          </a:p>
          <a:p>
            <a:pPr marL="457200" lvl="0" indent="-355600" algn="l" rtl="0">
              <a:spcBef>
                <a:spcPts val="1000"/>
              </a:spcBef>
              <a:spcAft>
                <a:spcPts val="0"/>
              </a:spcAft>
              <a:buSzPts val="2000"/>
              <a:buAutoNum type="arabicPeriod"/>
            </a:pPr>
            <a:r>
              <a:rPr lang="en" sz="2000"/>
              <a:t>What are the </a:t>
            </a:r>
            <a:r>
              <a:rPr lang="en" sz="2000" b="1"/>
              <a:t>challenges</a:t>
            </a:r>
            <a:r>
              <a:rPr lang="en" sz="2000"/>
              <a:t> to implementing a circular economy within food businesses?</a:t>
            </a:r>
            <a:endParaRPr sz="2000"/>
          </a:p>
          <a:p>
            <a:pPr marL="457200" lvl="0" indent="-355600" algn="l" rtl="0">
              <a:spcBef>
                <a:spcPts val="1000"/>
              </a:spcBef>
              <a:spcAft>
                <a:spcPts val="1000"/>
              </a:spcAft>
              <a:buSzPts val="2000"/>
              <a:buAutoNum type="arabicPeriod"/>
            </a:pPr>
            <a:r>
              <a:rPr lang="en" sz="2000"/>
              <a:t>What </a:t>
            </a:r>
            <a:r>
              <a:rPr lang="en" sz="2000" b="1"/>
              <a:t>information</a:t>
            </a:r>
            <a:r>
              <a:rPr lang="en" sz="2000"/>
              <a:t> is necessary to assist food businesses in the implementation of circular economy practices?</a:t>
            </a:r>
            <a:endParaRPr sz="2000"/>
          </a:p>
        </p:txBody>
      </p:sp>
      <p:sp>
        <p:nvSpPr>
          <p:cNvPr id="149" name="Google Shape;149;p20"/>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Questions</a:t>
            </a:r>
            <a:endParaRPr>
              <a:solidFill>
                <a:srgbClr val="51B148"/>
              </a:solidFill>
            </a:endParaRPr>
          </a:p>
        </p:txBody>
      </p:sp>
      <p:sp>
        <p:nvSpPr>
          <p:cNvPr id="150" name="Google Shape;150;p2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Importance and Benefits</a:t>
            </a:r>
            <a:endParaRPr/>
          </a:p>
        </p:txBody>
      </p:sp>
      <p:sp>
        <p:nvSpPr>
          <p:cNvPr id="156" name="Google Shape;156;p21"/>
          <p:cNvSpPr txBox="1">
            <a:spLocks noGrp="1"/>
          </p:cNvSpPr>
          <p:nvPr>
            <p:ph type="body" idx="1"/>
          </p:nvPr>
        </p:nvSpPr>
        <p:spPr>
          <a:xfrm>
            <a:off x="1922950" y="1564450"/>
            <a:ext cx="6762900" cy="2807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600"/>
              </a:spcBef>
              <a:spcAft>
                <a:spcPts val="0"/>
              </a:spcAft>
              <a:buSzPts val="2400"/>
              <a:buAutoNum type="arabicPeriod"/>
            </a:pPr>
            <a:r>
              <a:rPr lang="en"/>
              <a:t>Food Businesses</a:t>
            </a:r>
            <a:endParaRPr/>
          </a:p>
          <a:p>
            <a:pPr marL="457200" lvl="0" indent="-381000" algn="l" rtl="0">
              <a:lnSpc>
                <a:spcPct val="150000"/>
              </a:lnSpc>
              <a:spcBef>
                <a:spcPts val="0"/>
              </a:spcBef>
              <a:spcAft>
                <a:spcPts val="0"/>
              </a:spcAft>
              <a:buSzPts val="2400"/>
              <a:buAutoNum type="arabicPeriod"/>
            </a:pPr>
            <a:r>
              <a:rPr lang="en"/>
              <a:t>Miljøpunkt Amager</a:t>
            </a:r>
            <a:endParaRPr/>
          </a:p>
          <a:p>
            <a:pPr marL="457200" lvl="0" indent="-381000" algn="l" rtl="0">
              <a:lnSpc>
                <a:spcPct val="150000"/>
              </a:lnSpc>
              <a:spcBef>
                <a:spcPts val="0"/>
              </a:spcBef>
              <a:spcAft>
                <a:spcPts val="0"/>
              </a:spcAft>
              <a:buSzPts val="2400"/>
              <a:buAutoNum type="arabicPeriod"/>
            </a:pPr>
            <a:r>
              <a:rPr lang="en"/>
              <a:t>Local Citizens</a:t>
            </a:r>
            <a:endParaRPr/>
          </a:p>
        </p:txBody>
      </p:sp>
      <p:sp>
        <p:nvSpPr>
          <p:cNvPr id="157" name="Google Shape;157;p2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ctrTitle"/>
          </p:nvPr>
        </p:nvSpPr>
        <p:spPr>
          <a:xfrm>
            <a:off x="2086050" y="1991850"/>
            <a:ext cx="4971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Methods</a:t>
            </a:r>
            <a:endParaRPr sz="6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Case Studies</a:t>
            </a:r>
            <a:endParaRPr>
              <a:solidFill>
                <a:srgbClr val="51B148"/>
              </a:solidFill>
            </a:endParaRPr>
          </a:p>
        </p:txBody>
      </p:sp>
      <p:sp>
        <p:nvSpPr>
          <p:cNvPr id="168" name="Google Shape;168;p23"/>
          <p:cNvSpPr txBox="1"/>
          <p:nvPr/>
        </p:nvSpPr>
        <p:spPr>
          <a:xfrm>
            <a:off x="1891675" y="2978000"/>
            <a:ext cx="6292500" cy="13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dirty="0" smtClean="0">
                <a:solidFill>
                  <a:schemeClr val="tx1"/>
                </a:solidFill>
                <a:latin typeface="Pontano Sans"/>
                <a:ea typeface="Pontano Sans"/>
                <a:cs typeface="Pontano Sans"/>
                <a:sym typeface="Pontano Sans"/>
              </a:rPr>
              <a:t>Benefit:</a:t>
            </a:r>
            <a:endParaRPr sz="2000" dirty="0">
              <a:solidFill>
                <a:schemeClr val="tx1"/>
              </a:solidFill>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dirty="0">
                <a:solidFill>
                  <a:schemeClr val="tx1"/>
                </a:solidFill>
                <a:latin typeface="Pontano Sans"/>
                <a:ea typeface="Pontano Sans"/>
                <a:cs typeface="Pontano Sans"/>
                <a:sym typeface="Pontano Sans"/>
              </a:rPr>
              <a:t>Enables the application of theoretical circular economy concepts to real resource flows</a:t>
            </a:r>
            <a:endParaRPr sz="2000" dirty="0">
              <a:solidFill>
                <a:schemeClr val="tx1"/>
              </a:solidFill>
              <a:latin typeface="Pontano Sans"/>
              <a:ea typeface="Pontano Sans"/>
              <a:cs typeface="Pontano Sans"/>
              <a:sym typeface="Pontano Sans"/>
            </a:endParaRPr>
          </a:p>
        </p:txBody>
      </p:sp>
      <p:sp>
        <p:nvSpPr>
          <p:cNvPr id="169" name="Google Shape;169;p23"/>
          <p:cNvSpPr txBox="1"/>
          <p:nvPr/>
        </p:nvSpPr>
        <p:spPr>
          <a:xfrm>
            <a:off x="1891675" y="1107500"/>
            <a:ext cx="6292500" cy="18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tx1"/>
                </a:solidFill>
                <a:latin typeface="Pontano Sans"/>
                <a:ea typeface="Pontano Sans"/>
                <a:cs typeface="Pontano Sans"/>
                <a:sym typeface="Pontano Sans"/>
              </a:rPr>
              <a:t>Components of Our Case Studies:</a:t>
            </a:r>
            <a:endParaRPr sz="2000" b="1" dirty="0">
              <a:solidFill>
                <a:schemeClr val="tx1"/>
              </a:solidFill>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dirty="0">
                <a:solidFill>
                  <a:schemeClr val="tx1"/>
                </a:solidFill>
                <a:latin typeface="Pontano Sans"/>
                <a:ea typeface="Pontano Sans"/>
                <a:cs typeface="Pontano Sans"/>
                <a:sym typeface="Pontano Sans"/>
              </a:rPr>
              <a:t>In-depth research of specific elements within a business</a:t>
            </a:r>
            <a:endParaRPr sz="2000" dirty="0">
              <a:solidFill>
                <a:schemeClr val="tx1"/>
              </a:solidFill>
              <a:latin typeface="Pontano Sans"/>
              <a:ea typeface="Pontano Sans"/>
              <a:cs typeface="Pontano Sans"/>
              <a:sym typeface="Pontano Sans"/>
            </a:endParaRPr>
          </a:p>
          <a:p>
            <a:pPr marL="457200" lvl="0" indent="-355600" algn="l" rtl="0">
              <a:spcBef>
                <a:spcPts val="0"/>
              </a:spcBef>
              <a:spcAft>
                <a:spcPts val="0"/>
              </a:spcAft>
              <a:buClr>
                <a:srgbClr val="9BCF63"/>
              </a:buClr>
              <a:buSzPts val="2000"/>
              <a:buFont typeface="Pontano Sans"/>
              <a:buChar char="●"/>
            </a:pPr>
            <a:r>
              <a:rPr lang="en" sz="2000" dirty="0">
                <a:solidFill>
                  <a:schemeClr val="tx1"/>
                </a:solidFill>
                <a:latin typeface="Pontano Sans"/>
                <a:ea typeface="Pontano Sans"/>
                <a:cs typeface="Pontano Sans"/>
                <a:sym typeface="Pontano Sans"/>
              </a:rPr>
              <a:t>Analysis of resource flows for 2-3 products within businesses </a:t>
            </a:r>
            <a:endParaRPr sz="2000" dirty="0">
              <a:solidFill>
                <a:schemeClr val="tx1"/>
              </a:solidFill>
              <a:latin typeface="Pontano Sans"/>
              <a:ea typeface="Pontano Sans"/>
              <a:cs typeface="Pontano Sans"/>
              <a:sym typeface="Pontano Sans"/>
            </a:endParaRPr>
          </a:p>
        </p:txBody>
      </p:sp>
      <p:sp>
        <p:nvSpPr>
          <p:cNvPr id="170" name="Google Shape;170;p2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2018550" y="434950"/>
            <a:ext cx="6667200" cy="11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1B148"/>
                </a:solidFill>
              </a:rPr>
              <a:t>Obtaining Case Study Criteria</a:t>
            </a:r>
            <a:endParaRPr>
              <a:solidFill>
                <a:srgbClr val="51B148"/>
              </a:solidFill>
            </a:endParaRPr>
          </a:p>
        </p:txBody>
      </p:sp>
      <p:sp>
        <p:nvSpPr>
          <p:cNvPr id="176" name="Google Shape;176;p24"/>
          <p:cNvSpPr txBox="1">
            <a:spLocks noGrp="1"/>
          </p:cNvSpPr>
          <p:nvPr>
            <p:ph type="body" idx="1"/>
          </p:nvPr>
        </p:nvSpPr>
        <p:spPr>
          <a:xfrm>
            <a:off x="1922850" y="1328700"/>
            <a:ext cx="6762900" cy="2807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000"/>
          </a:p>
          <a:p>
            <a:pPr marL="457200" lvl="0" indent="-355600" algn="l" rtl="0">
              <a:lnSpc>
                <a:spcPct val="150000"/>
              </a:lnSpc>
              <a:spcBef>
                <a:spcPts val="0"/>
              </a:spcBef>
              <a:spcAft>
                <a:spcPts val="0"/>
              </a:spcAft>
              <a:buClr>
                <a:srgbClr val="9BCF63"/>
              </a:buClr>
              <a:buSzPts val="2000"/>
              <a:buFont typeface="Roboto"/>
              <a:buChar char="●"/>
            </a:pPr>
            <a:r>
              <a:rPr lang="en" sz="2000"/>
              <a:t>Cost Savings</a:t>
            </a:r>
            <a:endParaRPr sz="2000"/>
          </a:p>
          <a:p>
            <a:pPr marL="457200" lvl="0" indent="-355600" algn="l" rtl="0">
              <a:lnSpc>
                <a:spcPct val="150000"/>
              </a:lnSpc>
              <a:spcBef>
                <a:spcPts val="0"/>
              </a:spcBef>
              <a:spcAft>
                <a:spcPts val="0"/>
              </a:spcAft>
              <a:buClr>
                <a:srgbClr val="9BCF63"/>
              </a:buClr>
              <a:buSzPts val="2000"/>
              <a:buFont typeface="Roboto"/>
              <a:buChar char="●"/>
            </a:pPr>
            <a:r>
              <a:rPr lang="en" sz="2000"/>
              <a:t>New Revenue Generation</a:t>
            </a:r>
            <a:endParaRPr sz="2000"/>
          </a:p>
          <a:p>
            <a:pPr marL="457200" lvl="0" indent="-355600" algn="l" rtl="0">
              <a:lnSpc>
                <a:spcPct val="150000"/>
              </a:lnSpc>
              <a:spcBef>
                <a:spcPts val="0"/>
              </a:spcBef>
              <a:spcAft>
                <a:spcPts val="0"/>
              </a:spcAft>
              <a:buClr>
                <a:srgbClr val="9BCF63"/>
              </a:buClr>
              <a:buSzPts val="2000"/>
              <a:buFont typeface="Roboto"/>
              <a:buChar char="●"/>
            </a:pPr>
            <a:r>
              <a:rPr lang="en" sz="2000"/>
              <a:t>Social</a:t>
            </a:r>
            <a:endParaRPr sz="2000"/>
          </a:p>
          <a:p>
            <a:pPr marL="457200" lvl="0" indent="-355600" algn="l" rtl="0">
              <a:lnSpc>
                <a:spcPct val="150000"/>
              </a:lnSpc>
              <a:spcBef>
                <a:spcPts val="0"/>
              </a:spcBef>
              <a:spcAft>
                <a:spcPts val="0"/>
              </a:spcAft>
              <a:buClr>
                <a:srgbClr val="9BCF63"/>
              </a:buClr>
              <a:buSzPts val="2000"/>
              <a:buFont typeface="Roboto"/>
              <a:buChar char="●"/>
            </a:pPr>
            <a:r>
              <a:rPr lang="en" sz="2000"/>
              <a:t>Resiliency</a:t>
            </a:r>
            <a:endParaRPr sz="2000"/>
          </a:p>
        </p:txBody>
      </p:sp>
      <p:pic>
        <p:nvPicPr>
          <p:cNvPr id="177" name="Google Shape;177;p24"/>
          <p:cNvPicPr preferRelativeResize="0"/>
          <p:nvPr/>
        </p:nvPicPr>
        <p:blipFill>
          <a:blip r:embed="rId3">
            <a:alphaModFix/>
          </a:blip>
          <a:stretch>
            <a:fillRect/>
          </a:stretch>
        </p:blipFill>
        <p:spPr>
          <a:xfrm>
            <a:off x="5632325" y="1410925"/>
            <a:ext cx="2734806" cy="2807400"/>
          </a:xfrm>
          <a:prstGeom prst="rect">
            <a:avLst/>
          </a:prstGeom>
          <a:noFill/>
          <a:ln>
            <a:noFill/>
          </a:ln>
        </p:spPr>
      </p:pic>
      <p:sp>
        <p:nvSpPr>
          <p:cNvPr id="178" name="Google Shape;178;p24"/>
          <p:cNvSpPr txBox="1"/>
          <p:nvPr/>
        </p:nvSpPr>
        <p:spPr>
          <a:xfrm>
            <a:off x="5665525" y="4290250"/>
            <a:ext cx="2734800" cy="35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484F56"/>
                </a:solidFill>
                <a:latin typeface="Pontano Sans"/>
                <a:ea typeface="Pontano Sans"/>
                <a:cs typeface="Pontano Sans"/>
                <a:sym typeface="Pontano Sans"/>
              </a:rPr>
              <a:t>Professor Joseph Sarkis</a:t>
            </a:r>
            <a:endParaRPr b="1">
              <a:solidFill>
                <a:srgbClr val="484F56"/>
              </a:solidFill>
              <a:latin typeface="Pontano Sans"/>
              <a:ea typeface="Pontano Sans"/>
              <a:cs typeface="Pontano Sans"/>
              <a:sym typeface="Pontano Sans"/>
            </a:endParaRPr>
          </a:p>
        </p:txBody>
      </p:sp>
      <p:sp>
        <p:nvSpPr>
          <p:cNvPr id="179" name="Google Shape;179;p2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2689</Words>
  <Application>Microsoft Office PowerPoint</Application>
  <PresentationFormat>On-screen Show (16:9)</PresentationFormat>
  <Paragraphs>376</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Dosis Light</vt:lpstr>
      <vt:lpstr>Dosis</vt:lpstr>
      <vt:lpstr>Pontano Sans</vt:lpstr>
      <vt:lpstr>Roboto Slab</vt:lpstr>
      <vt:lpstr>Times New Roman</vt:lpstr>
      <vt:lpstr>Arial</vt:lpstr>
      <vt:lpstr>Roboto</vt:lpstr>
      <vt:lpstr>Solanio template</vt:lpstr>
      <vt:lpstr>Circular Economy in Small Companies Within Amager Karly Bigham, Brian Ferrarotti,  Andrew Gray, Jack Procaccini</vt:lpstr>
      <vt:lpstr>Linear Economy</vt:lpstr>
      <vt:lpstr>Circular Economy</vt:lpstr>
      <vt:lpstr>Mission Statement</vt:lpstr>
      <vt:lpstr>Research Questions</vt:lpstr>
      <vt:lpstr>Importance and Benefits</vt:lpstr>
      <vt:lpstr>Methods</vt:lpstr>
      <vt:lpstr>Case Studies</vt:lpstr>
      <vt:lpstr>Obtaining Case Study Criteria</vt:lpstr>
      <vt:lpstr>Semi-Structured Interviews with Circular Economy Experts</vt:lpstr>
      <vt:lpstr>Business Selected for Case Studies</vt:lpstr>
      <vt:lpstr>Semi-Structured Interviews with Small Businesses</vt:lpstr>
      <vt:lpstr>Case Study Criteria Form for Businesses</vt:lpstr>
      <vt:lpstr>Multi-Criteria Analysis</vt:lpstr>
      <vt:lpstr>Five Components of a CE</vt:lpstr>
      <vt:lpstr>Best Practice Example</vt:lpstr>
      <vt:lpstr>Best Practices</vt:lpstr>
      <vt:lpstr>Results &amp; Analysis</vt:lpstr>
      <vt:lpstr>Circular Economy Experts</vt:lpstr>
      <vt:lpstr>Considerations and Suggestions</vt:lpstr>
      <vt:lpstr>Challenges to Implementation</vt:lpstr>
      <vt:lpstr>Past Initiatives in Danish Food Businesses</vt:lpstr>
      <vt:lpstr>Food Business Criteria Rankings</vt:lpstr>
      <vt:lpstr>Il Buco</vt:lpstr>
      <vt:lpstr>PowerPoint Presentation</vt:lpstr>
      <vt:lpstr>Vegetable Resource Flow Analysis</vt:lpstr>
      <vt:lpstr>Potential Solutions to Minimize Waste</vt:lpstr>
      <vt:lpstr>Conclusions</vt:lpstr>
      <vt:lpstr>Recommendations and Future Work </vt:lpstr>
      <vt:lpstr>Acknowledgements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in Small Companies Within Amager Karly Bigham, Brian Ferrarotti,  Andrew Gray, Jack Procaccini</dc:title>
  <dc:creator>Jack Procaccini</dc:creator>
  <cp:lastModifiedBy>Jack Procaccini</cp:lastModifiedBy>
  <cp:revision>2</cp:revision>
  <dcterms:modified xsi:type="dcterms:W3CDTF">2019-04-28T19:40:44Z</dcterms:modified>
</cp:coreProperties>
</file>